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60" r:id="rId3"/>
    <p:sldId id="258" r:id="rId4"/>
    <p:sldId id="262" r:id="rId5"/>
    <p:sldId id="261" r:id="rId6"/>
    <p:sldId id="265" r:id="rId7"/>
    <p:sldId id="267" r:id="rId8"/>
    <p:sldId id="268" r:id="rId9"/>
    <p:sldId id="269" r:id="rId10"/>
    <p:sldId id="270" r:id="rId11"/>
    <p:sldId id="271"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32" autoAdjust="0"/>
    <p:restoredTop sz="95032" autoAdjust="0"/>
  </p:normalViewPr>
  <p:slideViewPr>
    <p:cSldViewPr snapToGrid="0">
      <p:cViewPr varScale="1">
        <p:scale>
          <a:sx n="82" d="100"/>
          <a:sy n="82" d="100"/>
        </p:scale>
        <p:origin x="12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4C497-F79B-42F4-9DB7-11F663B0ABC1}" type="datetimeFigureOut">
              <a:rPr lang="en-AU" smtClean="0"/>
              <a:t>30/03/2020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1E2B6-0CD7-41EA-B931-50E3CEAA0B12}" type="slidenum">
              <a:rPr lang="en-AU" smtClean="0"/>
              <a:t>‹#›</a:t>
            </a:fld>
            <a:endParaRPr lang="en-AU"/>
          </a:p>
        </p:txBody>
      </p:sp>
    </p:spTree>
    <p:extLst>
      <p:ext uri="{BB962C8B-B14F-4D97-AF65-F5344CB8AC3E}">
        <p14:creationId xmlns:p14="http://schemas.microsoft.com/office/powerpoint/2010/main" val="420986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41E2B6-0CD7-41EA-B931-50E3CEAA0B12}" type="slidenum">
              <a:rPr lang="en-AU" smtClean="0"/>
              <a:t>7</a:t>
            </a:fld>
            <a:endParaRPr lang="en-AU"/>
          </a:p>
        </p:txBody>
      </p:sp>
    </p:spTree>
    <p:extLst>
      <p:ext uri="{BB962C8B-B14F-4D97-AF65-F5344CB8AC3E}">
        <p14:creationId xmlns:p14="http://schemas.microsoft.com/office/powerpoint/2010/main" val="378341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3/30/2020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3/30/2020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3/30/2020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3/30/2020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3/30/2020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3/30/2020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3/30/2020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3/30/2020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3/30/2020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3/30/2020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3/30/2020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3/30/2020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8.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1808" y="3428998"/>
            <a:ext cx="5518066" cy="2508815"/>
          </a:xfrm>
        </p:spPr>
        <p:txBody>
          <a:bodyPr>
            <a:normAutofit fontScale="90000"/>
          </a:bodyPr>
          <a:lstStyle/>
          <a:p>
            <a:r>
              <a:rPr lang="en-AU" dirty="0" smtClean="0"/>
              <a:t>STRATEGIC PLAN</a:t>
            </a:r>
            <a:br>
              <a:rPr lang="en-AU" dirty="0" smtClean="0"/>
            </a:br>
            <a:r>
              <a:rPr lang="en-AU" dirty="0" smtClean="0"/>
              <a:t>2020-2023</a:t>
            </a:r>
            <a:endParaRPr lang="en-AU" dirty="0">
              <a:solidFill>
                <a:srgbClr val="FFFF00"/>
              </a:solidFill>
            </a:endParaRPr>
          </a:p>
        </p:txBody>
      </p:sp>
      <p:sp>
        <p:nvSpPr>
          <p:cNvPr id="3" name="Subtitle 2"/>
          <p:cNvSpPr>
            <a:spLocks noGrp="1"/>
          </p:cNvSpPr>
          <p:nvPr>
            <p:ph type="subTitle" idx="1"/>
          </p:nvPr>
        </p:nvSpPr>
        <p:spPr/>
        <p:txBody>
          <a:bodyPr/>
          <a:lstStyle/>
          <a:p>
            <a:r>
              <a:rPr lang="en-AU" dirty="0" smtClean="0"/>
              <a:t>CROQUET NSW</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425" y="104172"/>
            <a:ext cx="2939970" cy="2650602"/>
          </a:xfrm>
          <a:prstGeom prst="rect">
            <a:avLst/>
          </a:prstGeom>
        </p:spPr>
      </p:pic>
    </p:spTree>
    <p:extLst>
      <p:ext uri="{BB962C8B-B14F-4D97-AF65-F5344CB8AC3E}">
        <p14:creationId xmlns:p14="http://schemas.microsoft.com/office/powerpoint/2010/main" val="3305597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774" y="1432922"/>
            <a:ext cx="2664361" cy="1903241"/>
          </a:xfrm>
        </p:spPr>
        <p:txBody>
          <a:bodyPr>
            <a:normAutofit/>
          </a:bodyPr>
          <a:lstStyle/>
          <a:p>
            <a:r>
              <a:rPr lang="en-AU" dirty="0" smtClean="0"/>
              <a:t>Internal Communication</a:t>
            </a:r>
            <a:br>
              <a:rPr lang="en-AU" dirty="0" smtClean="0"/>
            </a:br>
            <a:r>
              <a:rPr lang="en-AU" dirty="0" smtClean="0"/>
              <a:t>&amp; Club Support</a:t>
            </a:r>
            <a:endParaRPr lang="en-AU" dirty="0"/>
          </a:p>
        </p:txBody>
      </p:sp>
      <p:sp>
        <p:nvSpPr>
          <p:cNvPr id="4" name="Text Placeholder 3"/>
          <p:cNvSpPr>
            <a:spLocks noGrp="1"/>
          </p:cNvSpPr>
          <p:nvPr>
            <p:ph type="body" sz="half" idx="2"/>
          </p:nvPr>
        </p:nvSpPr>
        <p:spPr>
          <a:xfrm>
            <a:off x="1032774" y="3336163"/>
            <a:ext cx="2103965" cy="2386397"/>
          </a:xfrm>
        </p:spPr>
        <p:txBody>
          <a:bodyPr>
            <a:normAutofit/>
          </a:bodyPr>
          <a:lstStyle/>
          <a:p>
            <a:r>
              <a:rPr lang="en-AU" sz="1200" dirty="0" smtClean="0">
                <a:solidFill>
                  <a:srgbClr val="00B0F0"/>
                </a:solidFill>
              </a:rPr>
              <a:t>CNSW must ensure clubs are receiving regular and informative communications that supports their enjoyment, knowledge and experience of the game.</a:t>
            </a:r>
            <a:endParaRPr lang="en-AU" sz="1200" dirty="0">
              <a:solidFill>
                <a:srgbClr val="00B0F0"/>
              </a:solidFill>
            </a:endParaRPr>
          </a:p>
        </p:txBody>
      </p:sp>
      <p:sp>
        <p:nvSpPr>
          <p:cNvPr id="7" name="Content Placeholder 6"/>
          <p:cNvSpPr>
            <a:spLocks noGrp="1"/>
          </p:cNvSpPr>
          <p:nvPr>
            <p:ph idx="1"/>
          </p:nvPr>
        </p:nvSpPr>
        <p:spPr>
          <a:xfrm>
            <a:off x="5039132" y="2857032"/>
            <a:ext cx="5446278" cy="2386397"/>
          </a:xfrm>
        </p:spPr>
        <p:txBody>
          <a:bodyPr/>
          <a:lstStyle/>
          <a:p>
            <a:endParaRPr lang="en-AU"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8739" y="6249266"/>
            <a:ext cx="675190" cy="608734"/>
          </a:xfrm>
          <a:prstGeom prst="rect">
            <a:avLst/>
          </a:prstGeom>
        </p:spPr>
      </p:pic>
      <p:graphicFrame>
        <p:nvGraphicFramePr>
          <p:cNvPr id="6" name="Content Placeholder 8"/>
          <p:cNvGraphicFramePr>
            <a:graphicFrameLocks/>
          </p:cNvGraphicFramePr>
          <p:nvPr>
            <p:extLst>
              <p:ext uri="{D42A27DB-BD31-4B8C-83A1-F6EECF244321}">
                <p14:modId xmlns:p14="http://schemas.microsoft.com/office/powerpoint/2010/main" val="2447757560"/>
              </p:ext>
            </p:extLst>
          </p:nvPr>
        </p:nvGraphicFramePr>
        <p:xfrm>
          <a:off x="3402958" y="92602"/>
          <a:ext cx="7838066" cy="6555193"/>
        </p:xfrm>
        <a:graphic>
          <a:graphicData uri="http://schemas.openxmlformats.org/drawingml/2006/table">
            <a:tbl>
              <a:tblPr firstRow="1" bandRow="1">
                <a:tableStyleId>{5C22544A-7EE6-4342-B048-85BDC9FD1C3A}</a:tableStyleId>
              </a:tblPr>
              <a:tblGrid>
                <a:gridCol w="1407193">
                  <a:extLst>
                    <a:ext uri="{9D8B030D-6E8A-4147-A177-3AD203B41FA5}">
                      <a16:colId xmlns:a16="http://schemas.microsoft.com/office/drawing/2014/main" val="2569188629"/>
                    </a:ext>
                  </a:extLst>
                </a:gridCol>
                <a:gridCol w="2241142">
                  <a:extLst>
                    <a:ext uri="{9D8B030D-6E8A-4147-A177-3AD203B41FA5}">
                      <a16:colId xmlns:a16="http://schemas.microsoft.com/office/drawing/2014/main" val="2676082552"/>
                    </a:ext>
                  </a:extLst>
                </a:gridCol>
                <a:gridCol w="2242090">
                  <a:extLst>
                    <a:ext uri="{9D8B030D-6E8A-4147-A177-3AD203B41FA5}">
                      <a16:colId xmlns:a16="http://schemas.microsoft.com/office/drawing/2014/main" val="807393799"/>
                    </a:ext>
                  </a:extLst>
                </a:gridCol>
                <a:gridCol w="1947641">
                  <a:extLst>
                    <a:ext uri="{9D8B030D-6E8A-4147-A177-3AD203B41FA5}">
                      <a16:colId xmlns:a16="http://schemas.microsoft.com/office/drawing/2014/main" val="1663469185"/>
                    </a:ext>
                  </a:extLst>
                </a:gridCol>
              </a:tblGrid>
              <a:tr h="445336">
                <a:tc>
                  <a:txBody>
                    <a:bodyPr/>
                    <a:lstStyle/>
                    <a:p>
                      <a:pPr algn="ctr"/>
                      <a:r>
                        <a:rPr lang="en-AU" sz="1200" dirty="0" smtClean="0"/>
                        <a:t>KEY</a:t>
                      </a:r>
                    </a:p>
                    <a:p>
                      <a:pPr algn="ctr"/>
                      <a:r>
                        <a:rPr lang="en-AU" sz="1200" dirty="0" smtClean="0"/>
                        <a:t>AREAS</a:t>
                      </a:r>
                      <a:endParaRPr lang="en-AU" sz="1200" dirty="0"/>
                    </a:p>
                  </a:txBody>
                  <a:tcPr/>
                </a:tc>
                <a:tc>
                  <a:txBody>
                    <a:bodyPr/>
                    <a:lstStyle/>
                    <a:p>
                      <a:pPr algn="ctr"/>
                      <a:r>
                        <a:rPr lang="en-AU" sz="1200" dirty="0" smtClean="0"/>
                        <a:t>CNSW</a:t>
                      </a:r>
                      <a:r>
                        <a:rPr lang="en-AU" sz="1200" baseline="0" dirty="0" smtClean="0"/>
                        <a:t> Support for  Clubs</a:t>
                      </a:r>
                      <a:endParaRPr lang="en-AU" sz="1200" dirty="0" smtClean="0"/>
                    </a:p>
                  </a:txBody>
                  <a:tcPr/>
                </a:tc>
                <a:tc>
                  <a:txBody>
                    <a:bodyPr/>
                    <a:lstStyle/>
                    <a:p>
                      <a:pPr algn="ctr"/>
                      <a:r>
                        <a:rPr lang="en-AU" sz="1200" dirty="0" smtClean="0"/>
                        <a:t>Internal</a:t>
                      </a:r>
                      <a:r>
                        <a:rPr lang="en-AU" sz="1200" baseline="0" dirty="0" smtClean="0"/>
                        <a:t> Communication</a:t>
                      </a:r>
                      <a:endParaRPr lang="en-AU" sz="1200" dirty="0" smtClean="0"/>
                    </a:p>
                  </a:txBody>
                  <a:tcPr/>
                </a:tc>
                <a:tc>
                  <a:txBody>
                    <a:bodyPr/>
                    <a:lstStyle/>
                    <a:p>
                      <a:pPr algn="ctr"/>
                      <a:r>
                        <a:rPr lang="en-AU" sz="1200" dirty="0" smtClean="0"/>
                        <a:t>Club Culture</a:t>
                      </a:r>
                    </a:p>
                  </a:txBody>
                  <a:tcPr/>
                </a:tc>
                <a:extLst>
                  <a:ext uri="{0D108BD9-81ED-4DB2-BD59-A6C34878D82A}">
                    <a16:rowId xmlns:a16="http://schemas.microsoft.com/office/drawing/2014/main" val="486010396"/>
                  </a:ext>
                </a:extLst>
              </a:tr>
              <a:tr h="1692278">
                <a:tc>
                  <a:txBody>
                    <a:bodyPr/>
                    <a:lstStyle/>
                    <a:p>
                      <a:r>
                        <a:rPr lang="en-AU" sz="1200" b="1" dirty="0" smtClean="0"/>
                        <a:t>Actions 2020</a:t>
                      </a:r>
                      <a:endParaRPr lang="en-AU" sz="1200" b="1" dirty="0"/>
                    </a:p>
                  </a:txBody>
                  <a:tcPr/>
                </a:tc>
                <a:tc>
                  <a:txBody>
                    <a:bodyPr/>
                    <a:lstStyle/>
                    <a:p>
                      <a:pPr marL="171450" indent="-171450">
                        <a:buFont typeface="Wingdings" panose="05000000000000000000" pitchFamily="2" charset="2"/>
                        <a:buChar char="v"/>
                      </a:pPr>
                      <a:r>
                        <a:rPr lang="en-AU" sz="1100" dirty="0" smtClean="0"/>
                        <a:t>Listen</a:t>
                      </a:r>
                      <a:r>
                        <a:rPr lang="en-AU" sz="1100" baseline="0" dirty="0" smtClean="0"/>
                        <a:t> and respond to requests</a:t>
                      </a:r>
                      <a:endParaRPr lang="en-AU" sz="1100" dirty="0" smtClean="0"/>
                    </a:p>
                    <a:p>
                      <a:pPr marL="171450" indent="-171450">
                        <a:buFont typeface="Wingdings" panose="05000000000000000000" pitchFamily="2" charset="2"/>
                        <a:buChar char="v"/>
                      </a:pPr>
                      <a:r>
                        <a:rPr lang="en-AU" sz="1100" dirty="0" smtClean="0"/>
                        <a:t>Workshops</a:t>
                      </a:r>
                    </a:p>
                    <a:p>
                      <a:pPr marL="171450" indent="-171450">
                        <a:buFont typeface="Wingdings" panose="05000000000000000000" pitchFamily="2" charset="2"/>
                        <a:buChar char="v"/>
                      </a:pPr>
                      <a:r>
                        <a:rPr lang="en-AU" sz="1100" dirty="0" smtClean="0"/>
                        <a:t>Regular</a:t>
                      </a:r>
                      <a:r>
                        <a:rPr lang="en-AU" sz="1100" baseline="0" dirty="0" smtClean="0"/>
                        <a:t> opportunities to feedback via website contact page.</a:t>
                      </a:r>
                    </a:p>
                    <a:p>
                      <a:pPr marL="171450" indent="-171450">
                        <a:buFont typeface="Wingdings" panose="05000000000000000000" pitchFamily="2" charset="2"/>
                        <a:buChar char="v"/>
                      </a:pPr>
                      <a:r>
                        <a:rPr lang="en-AU" sz="1100" baseline="0" dirty="0" smtClean="0"/>
                        <a:t>Update all on line tools and resources</a:t>
                      </a:r>
                    </a:p>
                    <a:p>
                      <a:pPr marL="171450" indent="-171450">
                        <a:buFont typeface="Wingdings" panose="05000000000000000000" pitchFamily="2" charset="2"/>
                        <a:buChar char="v"/>
                      </a:pPr>
                      <a:r>
                        <a:rPr lang="en-AU" sz="1100" baseline="0" dirty="0" smtClean="0"/>
                        <a:t>New Website</a:t>
                      </a:r>
                      <a:endParaRPr lang="en-AU" sz="1100" dirty="0"/>
                    </a:p>
                  </a:txBody>
                  <a:tcPr/>
                </a:tc>
                <a:tc>
                  <a:txBody>
                    <a:bodyPr/>
                    <a:lstStyle/>
                    <a:p>
                      <a:pPr marL="171450" indent="-171450">
                        <a:buFont typeface="Wingdings" panose="05000000000000000000" pitchFamily="2" charset="2"/>
                        <a:buChar char="v"/>
                      </a:pPr>
                      <a:r>
                        <a:rPr lang="en-AU" sz="1100" dirty="0" smtClean="0"/>
                        <a:t>Monthly Newsletter</a:t>
                      </a:r>
                    </a:p>
                    <a:p>
                      <a:pPr marL="171450" indent="-171450">
                        <a:buFont typeface="Wingdings" panose="05000000000000000000" pitchFamily="2" charset="2"/>
                        <a:buChar char="v"/>
                      </a:pPr>
                      <a:r>
                        <a:rPr lang="en-AU" sz="1100" dirty="0" smtClean="0"/>
                        <a:t>Facebook</a:t>
                      </a:r>
                    </a:p>
                    <a:p>
                      <a:pPr marL="171450" indent="-171450">
                        <a:buFont typeface="Wingdings" panose="05000000000000000000" pitchFamily="2" charset="2"/>
                        <a:buChar char="v"/>
                      </a:pPr>
                      <a:r>
                        <a:rPr lang="en-AU" sz="1100" dirty="0" smtClean="0"/>
                        <a:t>Instagram</a:t>
                      </a:r>
                    </a:p>
                    <a:p>
                      <a:pPr marL="171450" indent="-171450">
                        <a:buFont typeface="Wingdings" panose="05000000000000000000" pitchFamily="2" charset="2"/>
                        <a:buChar char="v"/>
                      </a:pPr>
                      <a:r>
                        <a:rPr lang="en-AU" sz="1100" dirty="0" smtClean="0"/>
                        <a:t>Communication direct to members not</a:t>
                      </a:r>
                      <a:r>
                        <a:rPr lang="en-AU" sz="1100" baseline="0" dirty="0" smtClean="0"/>
                        <a:t> just clubs</a:t>
                      </a:r>
                      <a:endParaRPr lang="en-AU" sz="1100" dirty="0" smtClean="0"/>
                    </a:p>
                  </a:txBody>
                  <a:tcPr/>
                </a:tc>
                <a:tc>
                  <a:txBody>
                    <a:bodyPr/>
                    <a:lstStyle/>
                    <a:p>
                      <a:pPr marL="171450" indent="-171450">
                        <a:buFont typeface="Wingdings" panose="05000000000000000000" pitchFamily="2" charset="2"/>
                        <a:buChar char="v"/>
                      </a:pPr>
                      <a:r>
                        <a:rPr lang="en-AU" sz="1100" dirty="0" smtClean="0"/>
                        <a:t>Member</a:t>
                      </a:r>
                      <a:r>
                        <a:rPr lang="en-AU" sz="1100" baseline="0" dirty="0" smtClean="0"/>
                        <a:t> Protection Officer is supported by 3 other qualified mediators.</a:t>
                      </a:r>
                    </a:p>
                    <a:p>
                      <a:pPr marL="171450" indent="-171450">
                        <a:buFont typeface="Wingdings" panose="05000000000000000000" pitchFamily="2" charset="2"/>
                        <a:buChar char="v"/>
                      </a:pPr>
                      <a:r>
                        <a:rPr lang="en-AU" sz="1100" baseline="0" dirty="0" smtClean="0"/>
                        <a:t>Mediation becomes the first step before formal complaints.</a:t>
                      </a:r>
                      <a:endParaRPr lang="en-AU" sz="1100" dirty="0"/>
                    </a:p>
                  </a:txBody>
                  <a:tcPr/>
                </a:tc>
                <a:extLst>
                  <a:ext uri="{0D108BD9-81ED-4DB2-BD59-A6C34878D82A}">
                    <a16:rowId xmlns:a16="http://schemas.microsoft.com/office/drawing/2014/main" val="1054853853"/>
                  </a:ext>
                </a:extLst>
              </a:tr>
              <a:tr h="2089965">
                <a:tc>
                  <a:txBody>
                    <a:bodyPr/>
                    <a:lstStyle/>
                    <a:p>
                      <a:r>
                        <a:rPr lang="en-AU" sz="1200" b="1" dirty="0" smtClean="0"/>
                        <a:t>Actions 2021</a:t>
                      </a:r>
                      <a:endParaRPr lang="en-AU" sz="12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Listen</a:t>
                      </a:r>
                      <a:r>
                        <a:rPr lang="en-AU" sz="1100" baseline="0" dirty="0" smtClean="0"/>
                        <a:t> and respond to requests</a:t>
                      </a:r>
                      <a:endParaRPr lang="en-AU" sz="110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Support</a:t>
                      </a:r>
                      <a:r>
                        <a:rPr lang="en-AU" sz="1100" baseline="0" dirty="0" smtClean="0"/>
                        <a:t> </a:t>
                      </a:r>
                      <a:r>
                        <a:rPr lang="en-AU" sz="1100" dirty="0" smtClean="0"/>
                        <a:t>Clubs and provide tools to help achieve</a:t>
                      </a:r>
                      <a:r>
                        <a:rPr lang="en-AU" sz="1100" baseline="0" dirty="0" smtClean="0"/>
                        <a:t> </a:t>
                      </a:r>
                      <a:r>
                        <a:rPr lang="en-AU" sz="1100" dirty="0" smtClean="0"/>
                        <a:t>great relationships in their local communities.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Seek</a:t>
                      </a:r>
                      <a:r>
                        <a:rPr lang="en-AU" sz="1100" baseline="0" dirty="0" smtClean="0"/>
                        <a:t> access to free counselling opportunities for members, for bereavement, job loss, depression, isolation.</a:t>
                      </a:r>
                    </a:p>
                  </a:txBody>
                  <a:tcPr/>
                </a:tc>
                <a:tc>
                  <a:txBody>
                    <a:bodyPr/>
                    <a:lstStyle/>
                    <a:p>
                      <a:pPr marL="171450" indent="-171450">
                        <a:buFont typeface="Wingdings" panose="05000000000000000000" pitchFamily="2" charset="2"/>
                        <a:buChar char="v"/>
                      </a:pPr>
                      <a:r>
                        <a:rPr lang="en-AU" sz="1100" dirty="0" smtClean="0"/>
                        <a:t>Monthly Newsletter</a:t>
                      </a:r>
                    </a:p>
                    <a:p>
                      <a:pPr marL="171450" indent="-171450">
                        <a:buFont typeface="Wingdings" panose="05000000000000000000" pitchFamily="2" charset="2"/>
                        <a:buChar char="v"/>
                      </a:pPr>
                      <a:r>
                        <a:rPr lang="en-AU" sz="1100" dirty="0" smtClean="0"/>
                        <a:t>Facebook</a:t>
                      </a:r>
                    </a:p>
                    <a:p>
                      <a:pPr marL="171450" indent="-171450">
                        <a:buFont typeface="Wingdings" panose="05000000000000000000" pitchFamily="2" charset="2"/>
                        <a:buChar char="v"/>
                      </a:pPr>
                      <a:r>
                        <a:rPr lang="en-AU" sz="1100" dirty="0" smtClean="0"/>
                        <a:t>Instagram</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Communication direct to members not</a:t>
                      </a:r>
                      <a:r>
                        <a:rPr lang="en-AU" sz="1100" baseline="0" dirty="0" smtClean="0"/>
                        <a:t> just clubs</a:t>
                      </a:r>
                      <a:endParaRPr lang="en-AU" sz="1100" dirty="0" smtClean="0"/>
                    </a:p>
                    <a:p>
                      <a:pPr marL="171450" indent="-171450">
                        <a:buFont typeface="Wingdings" panose="05000000000000000000" pitchFamily="2" charset="2"/>
                        <a:buChar char="v"/>
                      </a:pPr>
                      <a:r>
                        <a:rPr lang="en-AU" sz="1100" dirty="0" smtClean="0"/>
                        <a:t>You tube Page</a:t>
                      </a:r>
                      <a:endParaRPr lang="en-AU" sz="1100" dirty="0"/>
                    </a:p>
                  </a:txBody>
                  <a:tcPr/>
                </a:tc>
                <a:tc>
                  <a:txBody>
                    <a:bodyPr/>
                    <a:lstStyle/>
                    <a:p>
                      <a:pPr marL="171450" indent="-171450">
                        <a:buFont typeface="Wingdings" panose="05000000000000000000" pitchFamily="2" charset="2"/>
                        <a:buChar char="v"/>
                      </a:pPr>
                      <a:r>
                        <a:rPr lang="en-AU" sz="1100" dirty="0" smtClean="0"/>
                        <a:t>Instigate</a:t>
                      </a:r>
                      <a:r>
                        <a:rPr lang="en-AU" sz="1100" baseline="0" dirty="0" smtClean="0"/>
                        <a:t> the club members annual happiness barometer tool and act on the results.</a:t>
                      </a:r>
                      <a:endParaRPr lang="en-AU" sz="1100" dirty="0"/>
                    </a:p>
                  </a:txBody>
                  <a:tcPr/>
                </a:tc>
                <a:extLst>
                  <a:ext uri="{0D108BD9-81ED-4DB2-BD59-A6C34878D82A}">
                    <a16:rowId xmlns:a16="http://schemas.microsoft.com/office/drawing/2014/main" val="3274962312"/>
                  </a:ext>
                </a:extLst>
              </a:tr>
              <a:tr h="1157875">
                <a:tc>
                  <a:txBody>
                    <a:bodyPr/>
                    <a:lstStyle/>
                    <a:p>
                      <a:r>
                        <a:rPr lang="en-AU" sz="1200" b="1" dirty="0" smtClean="0"/>
                        <a:t>Actions</a:t>
                      </a:r>
                      <a:r>
                        <a:rPr lang="en-AU" sz="1200" b="1" baseline="0" dirty="0" smtClean="0"/>
                        <a:t> 2022</a:t>
                      </a:r>
                      <a:endParaRPr lang="en-AU" sz="12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 Listen</a:t>
                      </a:r>
                      <a:r>
                        <a:rPr lang="en-AU" sz="1100" baseline="0" dirty="0" smtClean="0"/>
                        <a:t> and respond to requests</a:t>
                      </a:r>
                      <a:endParaRPr lang="en-AU" sz="1100" dirty="0" smtClean="0"/>
                    </a:p>
                    <a:p>
                      <a:pPr marL="171450" indent="-171450">
                        <a:buFont typeface="Wingdings" panose="05000000000000000000" pitchFamily="2" charset="2"/>
                        <a:buChar char="v"/>
                      </a:pPr>
                      <a:r>
                        <a:rPr lang="en-AU" sz="1100" dirty="0" smtClean="0"/>
                        <a:t>Updated and develop new Workshops</a:t>
                      </a:r>
                      <a:endParaRPr lang="en-AU" sz="1100" baseline="0" dirty="0" smtClean="0"/>
                    </a:p>
                    <a:p>
                      <a:pPr marL="171450" indent="-171450">
                        <a:buFont typeface="Wingdings" panose="05000000000000000000" pitchFamily="2" charset="2"/>
                        <a:buChar char="v"/>
                      </a:pPr>
                      <a:r>
                        <a:rPr lang="en-AU" sz="1100" baseline="0" dirty="0" smtClean="0"/>
                        <a:t>Update all on line tools and resources</a:t>
                      </a:r>
                    </a:p>
                  </a:txBody>
                  <a:tcPr/>
                </a:tc>
                <a:tc>
                  <a:txBody>
                    <a:bodyPr/>
                    <a:lstStyle/>
                    <a:p>
                      <a:pPr marL="171450" indent="-171450">
                        <a:buFont typeface="Wingdings" panose="05000000000000000000" pitchFamily="2" charset="2"/>
                        <a:buChar char="v"/>
                      </a:pPr>
                      <a:r>
                        <a:rPr lang="en-AU" sz="1100" dirty="0" smtClean="0"/>
                        <a:t>Monthly Newsletter</a:t>
                      </a:r>
                    </a:p>
                    <a:p>
                      <a:pPr marL="171450" indent="-171450">
                        <a:buFont typeface="Wingdings" panose="05000000000000000000" pitchFamily="2" charset="2"/>
                        <a:buChar char="v"/>
                      </a:pPr>
                      <a:r>
                        <a:rPr lang="en-AU" sz="1100" dirty="0" smtClean="0"/>
                        <a:t>Facebook</a:t>
                      </a:r>
                    </a:p>
                    <a:p>
                      <a:pPr marL="171450" indent="-171450">
                        <a:buFont typeface="Wingdings" panose="05000000000000000000" pitchFamily="2" charset="2"/>
                        <a:buChar char="v"/>
                      </a:pPr>
                      <a:r>
                        <a:rPr lang="en-AU" sz="1100" dirty="0" smtClean="0"/>
                        <a:t>Instagram</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Communication direct to members not</a:t>
                      </a:r>
                      <a:r>
                        <a:rPr lang="en-AU" sz="1100" baseline="0" dirty="0" smtClean="0"/>
                        <a:t> just clubs</a:t>
                      </a:r>
                      <a:endParaRPr lang="en-AU" sz="1100" dirty="0" smtClean="0"/>
                    </a:p>
                    <a:p>
                      <a:pPr marL="171450" indent="-171450">
                        <a:buFont typeface="Wingdings" panose="05000000000000000000" pitchFamily="2" charset="2"/>
                        <a:buChar char="v"/>
                      </a:pPr>
                      <a:r>
                        <a:rPr lang="en-AU" sz="1100" dirty="0" smtClean="0"/>
                        <a:t>You tube Page</a:t>
                      </a:r>
                    </a:p>
                  </a:txBody>
                  <a:tcPr/>
                </a:tc>
                <a:tc>
                  <a:txBody>
                    <a:bodyPr/>
                    <a:lstStyle/>
                    <a:p>
                      <a:pPr marL="171450" indent="-171450">
                        <a:buFont typeface="Wingdings" panose="05000000000000000000" pitchFamily="2" charset="2"/>
                        <a:buChar char="v"/>
                      </a:pPr>
                      <a:r>
                        <a:rPr lang="en-AU" sz="1100" dirty="0" smtClean="0"/>
                        <a:t>Provide Clubs with inclusiveness and resilience workshops.</a:t>
                      </a:r>
                      <a:endParaRPr lang="en-AU" sz="1100" dirty="0"/>
                    </a:p>
                  </a:txBody>
                  <a:tcPr/>
                </a:tc>
                <a:extLst>
                  <a:ext uri="{0D108BD9-81ED-4DB2-BD59-A6C34878D82A}">
                    <a16:rowId xmlns:a16="http://schemas.microsoft.com/office/drawing/2014/main" val="3084407252"/>
                  </a:ext>
                </a:extLst>
              </a:tr>
              <a:tr h="1157875">
                <a:tc>
                  <a:txBody>
                    <a:bodyPr/>
                    <a:lstStyle/>
                    <a:p>
                      <a:r>
                        <a:rPr lang="en-AU" sz="1200" b="1" dirty="0" smtClean="0"/>
                        <a:t>Actions 2023</a:t>
                      </a:r>
                      <a:endParaRPr lang="en-AU" sz="12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Listen</a:t>
                      </a:r>
                      <a:r>
                        <a:rPr lang="en-AU" sz="1100" baseline="0" dirty="0" smtClean="0"/>
                        <a:t> and respond to requests.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Instigate a contact email tree.</a:t>
                      </a:r>
                      <a:endParaRPr lang="en-AU" sz="1100" dirty="0" smtClean="0"/>
                    </a:p>
                    <a:p>
                      <a:endParaRPr lang="en-AU" sz="1100" dirty="0"/>
                    </a:p>
                  </a:txBody>
                  <a:tcPr/>
                </a:tc>
                <a:tc>
                  <a:txBody>
                    <a:bodyPr/>
                    <a:lstStyle/>
                    <a:p>
                      <a:pPr marL="171450" indent="-171450">
                        <a:buFont typeface="Wingdings" panose="05000000000000000000" pitchFamily="2" charset="2"/>
                        <a:buChar char="v"/>
                      </a:pPr>
                      <a:r>
                        <a:rPr lang="en-AU" sz="1100" dirty="0" smtClean="0"/>
                        <a:t>Monthly Newsletter</a:t>
                      </a:r>
                    </a:p>
                    <a:p>
                      <a:pPr marL="171450" indent="-171450">
                        <a:buFont typeface="Wingdings" panose="05000000000000000000" pitchFamily="2" charset="2"/>
                        <a:buChar char="v"/>
                      </a:pPr>
                      <a:r>
                        <a:rPr lang="en-AU" sz="1100" dirty="0" smtClean="0"/>
                        <a:t>Facebook</a:t>
                      </a:r>
                    </a:p>
                    <a:p>
                      <a:pPr marL="171450" indent="-171450">
                        <a:buFont typeface="Wingdings" panose="05000000000000000000" pitchFamily="2" charset="2"/>
                        <a:buChar char="v"/>
                      </a:pPr>
                      <a:r>
                        <a:rPr lang="en-AU" sz="1100" dirty="0" smtClean="0"/>
                        <a:t>Instagram</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Communication direct to members not</a:t>
                      </a:r>
                      <a:r>
                        <a:rPr lang="en-AU" sz="1100" baseline="0" dirty="0" smtClean="0"/>
                        <a:t> just clubs</a:t>
                      </a:r>
                      <a:endParaRPr lang="en-AU" sz="1100" dirty="0" smtClean="0"/>
                    </a:p>
                    <a:p>
                      <a:pPr marL="171450" indent="-171450">
                        <a:buFont typeface="Wingdings" panose="05000000000000000000" pitchFamily="2" charset="2"/>
                        <a:buChar char="v"/>
                      </a:pPr>
                      <a:r>
                        <a:rPr lang="en-AU" sz="1100" dirty="0" smtClean="0"/>
                        <a:t>You tube Page</a:t>
                      </a:r>
                    </a:p>
                  </a:txBody>
                  <a:tcPr/>
                </a:tc>
                <a:tc>
                  <a:txBody>
                    <a:bodyPr/>
                    <a:lstStyle/>
                    <a:p>
                      <a:pPr marL="171450" indent="-171450">
                        <a:buFont typeface="Wingdings" panose="05000000000000000000" pitchFamily="2" charset="2"/>
                        <a:buChar char="v"/>
                      </a:pPr>
                      <a:r>
                        <a:rPr lang="en-AU" sz="1100" dirty="0" smtClean="0"/>
                        <a:t>Action</a:t>
                      </a:r>
                      <a:r>
                        <a:rPr lang="en-AU" sz="1100" baseline="0" dirty="0" smtClean="0"/>
                        <a:t> as required</a:t>
                      </a:r>
                      <a:endParaRPr lang="en-AU" sz="1100" dirty="0"/>
                    </a:p>
                  </a:txBody>
                  <a:tcPr/>
                </a:tc>
                <a:extLst>
                  <a:ext uri="{0D108BD9-81ED-4DB2-BD59-A6C34878D82A}">
                    <a16:rowId xmlns:a16="http://schemas.microsoft.com/office/drawing/2014/main" val="1073751630"/>
                  </a:ext>
                </a:extLst>
              </a:tr>
            </a:tbl>
          </a:graphicData>
        </a:graphic>
      </p:graphicFrame>
    </p:spTree>
    <p:extLst>
      <p:ext uri="{BB962C8B-B14F-4D97-AF65-F5344CB8AC3E}">
        <p14:creationId xmlns:p14="http://schemas.microsoft.com/office/powerpoint/2010/main" val="13411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922" y="946786"/>
            <a:ext cx="2416483" cy="1903241"/>
          </a:xfrm>
        </p:spPr>
        <p:txBody>
          <a:bodyPr>
            <a:normAutofit/>
          </a:bodyPr>
          <a:lstStyle/>
          <a:p>
            <a:r>
              <a:rPr lang="en-AU" dirty="0" smtClean="0"/>
              <a:t>Coaching, </a:t>
            </a:r>
            <a:br>
              <a:rPr lang="en-AU" dirty="0" smtClean="0"/>
            </a:br>
            <a:r>
              <a:rPr lang="en-AU" dirty="0" smtClean="0"/>
              <a:t>Player Development</a:t>
            </a:r>
            <a:br>
              <a:rPr lang="en-AU" dirty="0" smtClean="0"/>
            </a:br>
            <a:r>
              <a:rPr lang="en-AU" dirty="0" smtClean="0"/>
              <a:t>&amp; Competition</a:t>
            </a:r>
            <a:endParaRPr lang="en-AU" dirty="0"/>
          </a:p>
        </p:txBody>
      </p:sp>
      <p:sp>
        <p:nvSpPr>
          <p:cNvPr id="4" name="Text Placeholder 3"/>
          <p:cNvSpPr>
            <a:spLocks noGrp="1"/>
          </p:cNvSpPr>
          <p:nvPr>
            <p:ph type="body" sz="half" idx="2"/>
          </p:nvPr>
        </p:nvSpPr>
        <p:spPr>
          <a:xfrm>
            <a:off x="1055922" y="2850027"/>
            <a:ext cx="1976645" cy="3863288"/>
          </a:xfrm>
        </p:spPr>
        <p:txBody>
          <a:bodyPr>
            <a:normAutofit fontScale="70000" lnSpcReduction="20000"/>
          </a:bodyPr>
          <a:lstStyle/>
          <a:p>
            <a:pPr fontAlgn="t"/>
            <a:r>
              <a:rPr lang="en-AU" dirty="0">
                <a:solidFill>
                  <a:srgbClr val="00B0F0"/>
                </a:solidFill>
              </a:rPr>
              <a:t>Croquet </a:t>
            </a:r>
            <a:r>
              <a:rPr lang="en-AU" dirty="0" smtClean="0">
                <a:solidFill>
                  <a:srgbClr val="00B0F0"/>
                </a:solidFill>
              </a:rPr>
              <a:t>NSW </a:t>
            </a:r>
            <a:r>
              <a:rPr lang="en-AU" dirty="0">
                <a:solidFill>
                  <a:srgbClr val="00B0F0"/>
                </a:solidFill>
              </a:rPr>
              <a:t>needs to provide coaching and development opportunities for </a:t>
            </a:r>
            <a:r>
              <a:rPr lang="en-AU" dirty="0" smtClean="0">
                <a:solidFill>
                  <a:srgbClr val="00B0F0"/>
                </a:solidFill>
              </a:rPr>
              <a:t> players </a:t>
            </a:r>
            <a:r>
              <a:rPr lang="en-AU" dirty="0">
                <a:solidFill>
                  <a:srgbClr val="00B0F0"/>
                </a:solidFill>
              </a:rPr>
              <a:t>at all levels of the sport in all codes. </a:t>
            </a:r>
            <a:endParaRPr lang="en-AU" dirty="0" smtClean="0">
              <a:solidFill>
                <a:srgbClr val="00B0F0"/>
              </a:solidFill>
            </a:endParaRPr>
          </a:p>
          <a:p>
            <a:pPr fontAlgn="t"/>
            <a:r>
              <a:rPr lang="en-AU" dirty="0" smtClean="0">
                <a:solidFill>
                  <a:srgbClr val="00B0F0"/>
                </a:solidFill>
              </a:rPr>
              <a:t>CNSW recognises </a:t>
            </a:r>
            <a:r>
              <a:rPr lang="en-AU" dirty="0">
                <a:solidFill>
                  <a:srgbClr val="00B0F0"/>
                </a:solidFill>
              </a:rPr>
              <a:t>that trained </a:t>
            </a:r>
            <a:r>
              <a:rPr lang="en-AU" dirty="0" smtClean="0">
                <a:solidFill>
                  <a:srgbClr val="00B0F0"/>
                </a:solidFill>
              </a:rPr>
              <a:t>coaches </a:t>
            </a:r>
            <a:r>
              <a:rPr lang="en-AU" dirty="0">
                <a:solidFill>
                  <a:srgbClr val="00B0F0"/>
                </a:solidFill>
              </a:rPr>
              <a:t>are essential to the development of playing </a:t>
            </a:r>
            <a:r>
              <a:rPr lang="en-AU" dirty="0" smtClean="0">
                <a:solidFill>
                  <a:srgbClr val="00B0F0"/>
                </a:solidFill>
              </a:rPr>
              <a:t>standards.</a:t>
            </a:r>
            <a:endParaRPr lang="en-AU" dirty="0">
              <a:solidFill>
                <a:srgbClr val="00B0F0"/>
              </a:solidFill>
            </a:endParaRPr>
          </a:p>
          <a:p>
            <a:pPr fontAlgn="t"/>
            <a:r>
              <a:rPr lang="en-AU" dirty="0" smtClean="0">
                <a:solidFill>
                  <a:srgbClr val="00B0F0"/>
                </a:solidFill>
              </a:rPr>
              <a:t>Croquet NSW recognises </a:t>
            </a:r>
            <a:r>
              <a:rPr lang="en-AU" dirty="0">
                <a:solidFill>
                  <a:srgbClr val="00B0F0"/>
                </a:solidFill>
              </a:rPr>
              <a:t>the need to provide competition to players in all member categories and at all levels of the </a:t>
            </a:r>
            <a:r>
              <a:rPr lang="en-AU" dirty="0" smtClean="0">
                <a:solidFill>
                  <a:srgbClr val="00B0F0"/>
                </a:solidFill>
              </a:rPr>
              <a:t>sport across the state. </a:t>
            </a:r>
            <a:r>
              <a:rPr lang="en-AU" dirty="0">
                <a:solidFill>
                  <a:srgbClr val="00B0F0"/>
                </a:solidFill>
              </a:rPr>
              <a:t>This provides a challenge and development opportunities to players. </a:t>
            </a:r>
            <a:r>
              <a:rPr lang="en-AU" dirty="0" smtClean="0">
                <a:solidFill>
                  <a:srgbClr val="00B0F0"/>
                </a:solidFill>
              </a:rPr>
              <a:t> </a:t>
            </a:r>
            <a:endParaRPr lang="en-AU" dirty="0">
              <a:solidFill>
                <a:srgbClr val="00B0F0"/>
              </a:solidFill>
            </a:endParaRPr>
          </a:p>
          <a:p>
            <a:endParaRPr lang="en-AU" dirty="0">
              <a:solidFill>
                <a:srgbClr val="00B0F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8739" y="6249266"/>
            <a:ext cx="675190" cy="608734"/>
          </a:xfrm>
          <a:prstGeom prst="rect">
            <a:avLst/>
          </a:prstGeom>
        </p:spPr>
      </p:pic>
      <p:graphicFrame>
        <p:nvGraphicFramePr>
          <p:cNvPr id="6" name="Content Placeholder 8"/>
          <p:cNvGraphicFramePr>
            <a:graphicFrameLocks/>
          </p:cNvGraphicFramePr>
          <p:nvPr>
            <p:extLst>
              <p:ext uri="{D42A27DB-BD31-4B8C-83A1-F6EECF244321}">
                <p14:modId xmlns:p14="http://schemas.microsoft.com/office/powerpoint/2010/main" val="1048439718"/>
              </p:ext>
            </p:extLst>
          </p:nvPr>
        </p:nvGraphicFramePr>
        <p:xfrm>
          <a:off x="3171462" y="152400"/>
          <a:ext cx="8047523" cy="6491832"/>
        </p:xfrm>
        <a:graphic>
          <a:graphicData uri="http://schemas.openxmlformats.org/drawingml/2006/table">
            <a:tbl>
              <a:tblPr firstRow="1" bandRow="1">
                <a:tableStyleId>{5C22544A-7EE6-4342-B048-85BDC9FD1C3A}</a:tableStyleId>
              </a:tblPr>
              <a:tblGrid>
                <a:gridCol w="873000">
                  <a:extLst>
                    <a:ext uri="{9D8B030D-6E8A-4147-A177-3AD203B41FA5}">
                      <a16:colId xmlns:a16="http://schemas.microsoft.com/office/drawing/2014/main" val="2569188629"/>
                    </a:ext>
                  </a:extLst>
                </a:gridCol>
                <a:gridCol w="2532184">
                  <a:extLst>
                    <a:ext uri="{9D8B030D-6E8A-4147-A177-3AD203B41FA5}">
                      <a16:colId xmlns:a16="http://schemas.microsoft.com/office/drawing/2014/main" val="2676082552"/>
                    </a:ext>
                  </a:extLst>
                </a:gridCol>
                <a:gridCol w="2450123">
                  <a:extLst>
                    <a:ext uri="{9D8B030D-6E8A-4147-A177-3AD203B41FA5}">
                      <a16:colId xmlns:a16="http://schemas.microsoft.com/office/drawing/2014/main" val="807393799"/>
                    </a:ext>
                  </a:extLst>
                </a:gridCol>
                <a:gridCol w="2192216">
                  <a:extLst>
                    <a:ext uri="{9D8B030D-6E8A-4147-A177-3AD203B41FA5}">
                      <a16:colId xmlns:a16="http://schemas.microsoft.com/office/drawing/2014/main" val="1663469185"/>
                    </a:ext>
                  </a:extLst>
                </a:gridCol>
              </a:tblGrid>
              <a:tr h="594963">
                <a:tc>
                  <a:txBody>
                    <a:bodyPr/>
                    <a:lstStyle/>
                    <a:p>
                      <a:pPr algn="ctr"/>
                      <a:r>
                        <a:rPr lang="en-AU" sz="1200" dirty="0" smtClean="0"/>
                        <a:t>KEY</a:t>
                      </a:r>
                    </a:p>
                    <a:p>
                      <a:pPr algn="ctr"/>
                      <a:r>
                        <a:rPr lang="en-AU" sz="1200" dirty="0" smtClean="0"/>
                        <a:t>AREAS</a:t>
                      </a:r>
                      <a:endParaRPr lang="en-AU" sz="1200" dirty="0"/>
                    </a:p>
                  </a:txBody>
                  <a:tcPr/>
                </a:tc>
                <a:tc>
                  <a:txBody>
                    <a:bodyPr/>
                    <a:lstStyle/>
                    <a:p>
                      <a:pPr algn="ctr"/>
                      <a:r>
                        <a:rPr lang="en-AU" sz="1200" dirty="0" smtClean="0"/>
                        <a:t>Events</a:t>
                      </a:r>
                      <a:r>
                        <a:rPr lang="en-AU" sz="1200" baseline="0" dirty="0" smtClean="0"/>
                        <a:t> and Competitions</a:t>
                      </a:r>
                      <a:endParaRPr lang="en-AU" sz="1200" dirty="0" smtClean="0"/>
                    </a:p>
                  </a:txBody>
                  <a:tcPr/>
                </a:tc>
                <a:tc>
                  <a:txBody>
                    <a:bodyPr/>
                    <a:lstStyle/>
                    <a:p>
                      <a:pPr algn="ctr"/>
                      <a:r>
                        <a:rPr lang="en-AU" sz="1200" dirty="0" smtClean="0"/>
                        <a:t>Player</a:t>
                      </a:r>
                      <a:r>
                        <a:rPr lang="en-AU" sz="1200" baseline="0" dirty="0" smtClean="0"/>
                        <a:t> Development</a:t>
                      </a:r>
                    </a:p>
                    <a:p>
                      <a:pPr algn="ctr"/>
                      <a:endParaRPr lang="en-AU" sz="1200" dirty="0" smtClean="0"/>
                    </a:p>
                  </a:txBody>
                  <a:tcPr/>
                </a:tc>
                <a:tc>
                  <a:txBody>
                    <a:bodyPr/>
                    <a:lstStyle/>
                    <a:p>
                      <a:pPr algn="ctr"/>
                      <a:endParaRPr lang="en-AU" sz="1200" dirty="0" smtClean="0"/>
                    </a:p>
                    <a:p>
                      <a:pPr algn="ctr"/>
                      <a:r>
                        <a:rPr lang="en-AU" sz="1200" dirty="0" smtClean="0"/>
                        <a:t>Representative</a:t>
                      </a:r>
                      <a:endParaRPr lang="en-AU" sz="1200" baseline="0" dirty="0" smtClean="0"/>
                    </a:p>
                    <a:p>
                      <a:pPr algn="ctr"/>
                      <a:r>
                        <a:rPr lang="en-AU" sz="1200" baseline="0" dirty="0" smtClean="0"/>
                        <a:t> Teams</a:t>
                      </a:r>
                      <a:endParaRPr lang="en-AU" sz="1200" dirty="0" smtClean="0"/>
                    </a:p>
                  </a:txBody>
                  <a:tcPr/>
                </a:tc>
                <a:extLst>
                  <a:ext uri="{0D108BD9-81ED-4DB2-BD59-A6C34878D82A}">
                    <a16:rowId xmlns:a16="http://schemas.microsoft.com/office/drawing/2014/main" val="486010396"/>
                  </a:ext>
                </a:extLst>
              </a:tr>
              <a:tr h="1954879">
                <a:tc>
                  <a:txBody>
                    <a:bodyPr/>
                    <a:lstStyle/>
                    <a:p>
                      <a:r>
                        <a:rPr lang="en-AU" sz="1200" b="1" dirty="0" smtClean="0"/>
                        <a:t>Actions </a:t>
                      </a:r>
                    </a:p>
                    <a:p>
                      <a:r>
                        <a:rPr lang="en-AU" sz="1200" b="1" dirty="0" smtClean="0"/>
                        <a:t>2020</a:t>
                      </a:r>
                      <a:endParaRPr lang="en-AU" sz="1200" b="1" dirty="0"/>
                    </a:p>
                  </a:txBody>
                  <a:tcPr/>
                </a:tc>
                <a:tc>
                  <a:txBody>
                    <a:bodyPr/>
                    <a:lstStyle/>
                    <a:p>
                      <a:pPr marL="171450" indent="-171450">
                        <a:buFont typeface="Wingdings" panose="05000000000000000000" pitchFamily="2" charset="2"/>
                        <a:buChar char="v"/>
                      </a:pPr>
                      <a:r>
                        <a:rPr lang="en-AU" sz="1100" dirty="0" smtClean="0"/>
                        <a:t>Calendar</a:t>
                      </a:r>
                      <a:r>
                        <a:rPr lang="en-AU" sz="1100" baseline="0" dirty="0" smtClean="0"/>
                        <a:t> review to align with National and International tournament Calendar.</a:t>
                      </a:r>
                    </a:p>
                    <a:p>
                      <a:pPr marL="171450" indent="-171450">
                        <a:buFont typeface="Wingdings" panose="05000000000000000000" pitchFamily="2" charset="2"/>
                        <a:buChar char="v"/>
                      </a:pPr>
                      <a:r>
                        <a:rPr lang="en-AU" sz="1100" baseline="0" dirty="0" smtClean="0"/>
                        <a:t>Calendar to encourage participation and engagement.</a:t>
                      </a:r>
                    </a:p>
                    <a:p>
                      <a:pPr marL="171450" indent="-171450">
                        <a:buFont typeface="Wingdings" panose="05000000000000000000" pitchFamily="2" charset="2"/>
                        <a:buChar char="v"/>
                      </a:pPr>
                      <a:r>
                        <a:rPr lang="en-AU" sz="1100" baseline="0" dirty="0" smtClean="0"/>
                        <a:t>Introduce Mixed Doubles AC and GC</a:t>
                      </a:r>
                    </a:p>
                    <a:p>
                      <a:pPr marL="171450" indent="-171450">
                        <a:buFont typeface="Wingdings" panose="05000000000000000000" pitchFamily="2" charset="2"/>
                        <a:buChar char="v"/>
                      </a:pPr>
                      <a:r>
                        <a:rPr lang="en-AU" sz="1100" baseline="0" dirty="0" smtClean="0"/>
                        <a:t>Reinstate prizemoney for events.</a:t>
                      </a:r>
                    </a:p>
                    <a:p>
                      <a:pPr marL="171450" indent="-171450">
                        <a:buFont typeface="Wingdings" panose="05000000000000000000" pitchFamily="2" charset="2"/>
                        <a:buChar char="v"/>
                      </a:pPr>
                      <a:r>
                        <a:rPr lang="en-AU" sz="1100" baseline="0" dirty="0" smtClean="0"/>
                        <a:t>Support social tournament rounds with Information on draws and interesting formats.</a:t>
                      </a:r>
                    </a:p>
                    <a:p>
                      <a:pPr marL="0" indent="0">
                        <a:buFont typeface="Wingdings" panose="05000000000000000000" pitchFamily="2" charset="2"/>
                        <a:buNone/>
                      </a:pPr>
                      <a:endParaRPr lang="en-AU" sz="1100" dirty="0"/>
                    </a:p>
                  </a:txBody>
                  <a:tcPr/>
                </a:tc>
                <a:tc>
                  <a:txBody>
                    <a:bodyPr/>
                    <a:lstStyle/>
                    <a:p>
                      <a:pPr marL="171450" indent="-171450">
                        <a:buFont typeface="Wingdings" panose="05000000000000000000" pitchFamily="2" charset="2"/>
                        <a:buChar char="v"/>
                      </a:pPr>
                      <a:r>
                        <a:rPr lang="en-AU" sz="1100" dirty="0" smtClean="0"/>
                        <a:t>Identify emerging talent and mentor with senior players.</a:t>
                      </a:r>
                    </a:p>
                    <a:p>
                      <a:pPr marL="171450" indent="-171450">
                        <a:buFont typeface="Wingdings" panose="05000000000000000000" pitchFamily="2" charset="2"/>
                        <a:buChar char="v"/>
                      </a:pPr>
                      <a:r>
                        <a:rPr lang="en-AU" sz="1100" dirty="0" smtClean="0"/>
                        <a:t>Use referees,</a:t>
                      </a:r>
                      <a:r>
                        <a:rPr lang="en-AU" sz="1100" baseline="0" dirty="0" smtClean="0"/>
                        <a:t> State Handicapper and coaches as support.</a:t>
                      </a:r>
                      <a:endParaRPr lang="en-AU" sz="1100" dirty="0" smtClean="0"/>
                    </a:p>
                    <a:p>
                      <a:pPr marL="171450" indent="-171450">
                        <a:buFont typeface="Wingdings" panose="05000000000000000000" pitchFamily="2" charset="2"/>
                        <a:buChar char="v"/>
                      </a:pPr>
                      <a:r>
                        <a:rPr lang="en-AU" sz="1100" dirty="0" smtClean="0"/>
                        <a:t>Develop Alternate Stroke Doubles as a preferred development tool.</a:t>
                      </a:r>
                    </a:p>
                    <a:p>
                      <a:pPr marL="171450" indent="-171450">
                        <a:buFont typeface="Wingdings" panose="05000000000000000000" pitchFamily="2" charset="2"/>
                        <a:buChar char="v"/>
                      </a:pPr>
                      <a:r>
                        <a:rPr lang="en-AU" sz="1100" dirty="0" smtClean="0"/>
                        <a:t>Engage</a:t>
                      </a:r>
                      <a:r>
                        <a:rPr lang="en-AU" sz="1100" baseline="0" dirty="0" smtClean="0"/>
                        <a:t> current State Team players as resources.</a:t>
                      </a:r>
                    </a:p>
                    <a:p>
                      <a:pPr marL="171450" indent="-171450">
                        <a:buFont typeface="Wingdings" panose="05000000000000000000" pitchFamily="2" charset="2"/>
                        <a:buChar char="v"/>
                      </a:pPr>
                      <a:r>
                        <a:rPr lang="en-AU" sz="1100" baseline="0" dirty="0" smtClean="0"/>
                        <a:t>Instigate Schools Croquet Program.</a:t>
                      </a:r>
                    </a:p>
                    <a:p>
                      <a:pPr marL="171450" indent="-171450">
                        <a:buFont typeface="Wingdings" panose="05000000000000000000" pitchFamily="2" charset="2"/>
                        <a:buChar char="v"/>
                      </a:pPr>
                      <a:r>
                        <a:rPr lang="en-AU" sz="1100" baseline="0" dirty="0" smtClean="0"/>
                        <a:t>Mentor 4 new female improvers.</a:t>
                      </a:r>
                    </a:p>
                  </a:txBody>
                  <a:tcPr/>
                </a:tc>
                <a:tc>
                  <a:txBody>
                    <a:bodyPr/>
                    <a:lstStyle/>
                    <a:p>
                      <a:pPr marL="171450" indent="-171450">
                        <a:buFont typeface="Wingdings" panose="05000000000000000000" pitchFamily="2" charset="2"/>
                        <a:buChar char="v"/>
                      </a:pPr>
                      <a:r>
                        <a:rPr lang="en-AU" sz="1100" dirty="0" smtClean="0"/>
                        <a:t>Provide adequate funding to enable State Teams to represent NSW </a:t>
                      </a:r>
                      <a:r>
                        <a:rPr lang="en-AU" sz="1100" baseline="0" dirty="0" smtClean="0"/>
                        <a:t> successfully.</a:t>
                      </a:r>
                      <a:endParaRPr lang="en-AU" sz="1100" dirty="0" smtClean="0"/>
                    </a:p>
                    <a:p>
                      <a:pPr marL="171450" indent="-171450">
                        <a:buFont typeface="Wingdings" panose="05000000000000000000" pitchFamily="2" charset="2"/>
                        <a:buChar char="v"/>
                      </a:pPr>
                      <a:r>
                        <a:rPr lang="en-AU" sz="1100" dirty="0" smtClean="0"/>
                        <a:t>Seek $5000</a:t>
                      </a:r>
                      <a:r>
                        <a:rPr lang="en-AU" sz="1100" baseline="0" dirty="0" smtClean="0"/>
                        <a:t> sponsorship in cash or in kind.</a:t>
                      </a:r>
                    </a:p>
                    <a:p>
                      <a:pPr marL="171450" indent="-171450">
                        <a:buFont typeface="Wingdings" panose="05000000000000000000" pitchFamily="2" charset="2"/>
                        <a:buChar char="v"/>
                      </a:pPr>
                      <a:r>
                        <a:rPr lang="en-AU" sz="1100" baseline="0" dirty="0" smtClean="0"/>
                        <a:t>Plan to win the GC Interstate within the next 3 years.</a:t>
                      </a:r>
                    </a:p>
                    <a:p>
                      <a:pPr marL="0" indent="0">
                        <a:buFont typeface="Wingdings" panose="05000000000000000000" pitchFamily="2" charset="2"/>
                        <a:buNone/>
                      </a:pPr>
                      <a:endParaRPr lang="en-AU" sz="1100" dirty="0"/>
                    </a:p>
                  </a:txBody>
                  <a:tcPr/>
                </a:tc>
                <a:extLst>
                  <a:ext uri="{0D108BD9-81ED-4DB2-BD59-A6C34878D82A}">
                    <a16:rowId xmlns:a16="http://schemas.microsoft.com/office/drawing/2014/main" val="1054853853"/>
                  </a:ext>
                </a:extLst>
              </a:tr>
              <a:tr h="1799055">
                <a:tc>
                  <a:txBody>
                    <a:bodyPr/>
                    <a:lstStyle/>
                    <a:p>
                      <a:r>
                        <a:rPr lang="en-AU" sz="1200" b="1" dirty="0" smtClean="0"/>
                        <a:t>Actions </a:t>
                      </a:r>
                    </a:p>
                    <a:p>
                      <a:r>
                        <a:rPr lang="en-AU" sz="1200" b="1" dirty="0" smtClean="0"/>
                        <a:t>2021</a:t>
                      </a:r>
                      <a:endParaRPr lang="en-AU" sz="12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0" i="0" u="none" strike="noStrike" kern="1200" baseline="0" dirty="0" smtClean="0">
                          <a:solidFill>
                            <a:schemeClr val="dk1"/>
                          </a:solidFill>
                          <a:latin typeface="+mn-lt"/>
                          <a:ea typeface="+mn-ea"/>
                          <a:cs typeface="+mn-cs"/>
                        </a:rPr>
                        <a:t>Encourage club/mentoring and event support between city/country clubs.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0" i="0" u="none" strike="noStrike" kern="1200" baseline="0" dirty="0" smtClean="0">
                          <a:solidFill>
                            <a:schemeClr val="dk1"/>
                          </a:solidFill>
                          <a:latin typeface="+mn-lt"/>
                          <a:ea typeface="+mn-ea"/>
                          <a:cs typeface="+mn-cs"/>
                        </a:rPr>
                        <a:t>Introduce individual invitations to players for events.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0" i="0" u="none" strike="noStrike" kern="1200" baseline="0" dirty="0" smtClean="0">
                          <a:solidFill>
                            <a:schemeClr val="dk1"/>
                          </a:solidFill>
                          <a:latin typeface="+mn-lt"/>
                          <a:ea typeface="+mn-ea"/>
                          <a:cs typeface="+mn-cs"/>
                        </a:rPr>
                        <a:t>TC to have access to member list.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0" i="0" u="none" strike="noStrike" kern="1200" baseline="0" dirty="0" smtClean="0">
                          <a:solidFill>
                            <a:schemeClr val="dk1"/>
                          </a:solidFill>
                          <a:latin typeface="+mn-lt"/>
                          <a:ea typeface="+mn-ea"/>
                          <a:cs typeface="+mn-cs"/>
                        </a:rPr>
                        <a:t>Bid for upcoming Australian and International Events.</a:t>
                      </a:r>
                    </a:p>
                  </a:txBody>
                  <a:tcPr/>
                </a:tc>
                <a:tc>
                  <a:txBody>
                    <a:bodyPr/>
                    <a:lstStyle/>
                    <a:p>
                      <a:pPr marL="171450" indent="-171450">
                        <a:buFont typeface="Wingdings" panose="05000000000000000000" pitchFamily="2" charset="2"/>
                        <a:buChar char="v"/>
                      </a:pPr>
                      <a:r>
                        <a:rPr lang="en-AU" sz="1100" b="0" i="0" u="none" strike="noStrike" kern="1200" baseline="0" dirty="0" smtClean="0">
                          <a:solidFill>
                            <a:schemeClr val="dk1"/>
                          </a:solidFill>
                          <a:latin typeface="+mn-lt"/>
                          <a:ea typeface="+mn-ea"/>
                          <a:cs typeface="+mn-cs"/>
                        </a:rPr>
                        <a:t>Encourage developing Players to become coaches and referees.</a:t>
                      </a:r>
                    </a:p>
                    <a:p>
                      <a:pPr marL="171450" indent="-171450">
                        <a:buFont typeface="Wingdings" panose="05000000000000000000" pitchFamily="2" charset="2"/>
                        <a:buChar char="v"/>
                      </a:pPr>
                      <a:r>
                        <a:rPr lang="en-AU" sz="1100" b="0" i="0" u="none" strike="noStrike" kern="1200" baseline="0" dirty="0" smtClean="0">
                          <a:solidFill>
                            <a:schemeClr val="dk1"/>
                          </a:solidFill>
                          <a:latin typeface="+mn-lt"/>
                          <a:ea typeface="+mn-ea"/>
                          <a:cs typeface="+mn-cs"/>
                        </a:rPr>
                        <a:t>Aim to have 16 NSW Players competing in the  Australian Eights Competition.</a:t>
                      </a:r>
                    </a:p>
                    <a:p>
                      <a:pPr marL="171450" indent="-171450">
                        <a:buFont typeface="Wingdings" panose="05000000000000000000" pitchFamily="2" charset="2"/>
                        <a:buChar char="v"/>
                      </a:pPr>
                      <a:r>
                        <a:rPr lang="en-AU" sz="1100" b="0" i="0" u="none" strike="noStrike" kern="1200" baseline="0" dirty="0" smtClean="0">
                          <a:solidFill>
                            <a:schemeClr val="dk1"/>
                          </a:solidFill>
                          <a:latin typeface="+mn-lt"/>
                          <a:ea typeface="+mn-ea"/>
                          <a:cs typeface="+mn-cs"/>
                        </a:rPr>
                        <a:t>Have a clear second Tier Squad</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Identify and mentor </a:t>
                      </a:r>
                      <a:r>
                        <a:rPr lang="en-AU" sz="1100" baseline="0" dirty="0" smtClean="0"/>
                        <a:t> 8 new rapid improvers under 18 years old</a:t>
                      </a:r>
                    </a:p>
                  </a:txBody>
                  <a:tcPr/>
                </a:tc>
                <a:tc>
                  <a:txBody>
                    <a:bodyPr/>
                    <a:lstStyle/>
                    <a:p>
                      <a:pPr marL="171450" indent="-171450">
                        <a:buFont typeface="Wingdings" panose="05000000000000000000" pitchFamily="2" charset="2"/>
                        <a:buChar char="v"/>
                      </a:pPr>
                      <a:r>
                        <a:rPr lang="en-AU" sz="1100" dirty="0" smtClean="0"/>
                        <a:t>Win the AC Interstate at home</a:t>
                      </a:r>
                    </a:p>
                    <a:p>
                      <a:pPr marL="171450" indent="-171450">
                        <a:buFont typeface="Wingdings" panose="05000000000000000000" pitchFamily="2" charset="2"/>
                        <a:buChar char="v"/>
                      </a:pPr>
                      <a:r>
                        <a:rPr lang="en-AU" sz="1100" dirty="0" smtClean="0"/>
                        <a:t>Players to seek ongoing sponsorship for the next 3 years.</a:t>
                      </a:r>
                      <a:endParaRPr lang="en-AU" sz="1100" dirty="0"/>
                    </a:p>
                  </a:txBody>
                  <a:tcPr/>
                </a:tc>
                <a:extLst>
                  <a:ext uri="{0D108BD9-81ED-4DB2-BD59-A6C34878D82A}">
                    <a16:rowId xmlns:a16="http://schemas.microsoft.com/office/drawing/2014/main" val="3274962312"/>
                  </a:ext>
                </a:extLst>
              </a:tr>
              <a:tr h="1019937">
                <a:tc>
                  <a:txBody>
                    <a:bodyPr/>
                    <a:lstStyle/>
                    <a:p>
                      <a:r>
                        <a:rPr lang="en-AU" sz="1200" b="1" dirty="0" smtClean="0"/>
                        <a:t>Actions</a:t>
                      </a:r>
                      <a:r>
                        <a:rPr lang="en-AU" sz="1200" b="1" baseline="0" dirty="0" smtClean="0"/>
                        <a:t> </a:t>
                      </a:r>
                    </a:p>
                    <a:p>
                      <a:r>
                        <a:rPr lang="en-AU" sz="1200" b="1" baseline="0" dirty="0" smtClean="0"/>
                        <a:t>2022</a:t>
                      </a:r>
                      <a:endParaRPr lang="en-AU" sz="1200" b="1" dirty="0"/>
                    </a:p>
                  </a:txBody>
                  <a:tcPr/>
                </a:tc>
                <a:tc>
                  <a:txBody>
                    <a:bodyPr/>
                    <a:lstStyle/>
                    <a:p>
                      <a:pPr marL="171450" indent="-171450">
                        <a:buFont typeface="Wingdings" panose="05000000000000000000" pitchFamily="2" charset="2"/>
                        <a:buChar char="v"/>
                      </a:pPr>
                      <a:r>
                        <a:rPr lang="en-AU" sz="1100" dirty="0" smtClean="0"/>
                        <a:t>Adjust existing and develop new events as required.</a:t>
                      </a:r>
                    </a:p>
                    <a:p>
                      <a:pPr marL="171450" indent="-171450">
                        <a:buFont typeface="Wingdings" panose="05000000000000000000" pitchFamily="2" charset="2"/>
                        <a:buChar char="v"/>
                      </a:pPr>
                      <a:r>
                        <a:rPr lang="en-AU" sz="1100" baseline="0" dirty="0" smtClean="0"/>
                        <a:t>Develop  further ways to grow participation.</a:t>
                      </a:r>
                    </a:p>
                    <a:p>
                      <a:endParaRPr lang="en-AU" sz="1100" dirty="0"/>
                    </a:p>
                  </a:txBody>
                  <a:tcPr/>
                </a:tc>
                <a:tc>
                  <a:txBody>
                    <a:bodyPr/>
                    <a:lstStyle/>
                    <a:p>
                      <a:pPr marL="171450" indent="-171450">
                        <a:buFont typeface="Wingdings" panose="05000000000000000000" pitchFamily="2" charset="2"/>
                        <a:buChar char="v"/>
                      </a:pPr>
                      <a:r>
                        <a:rPr lang="en-AU" sz="1100" dirty="0" smtClean="0"/>
                        <a:t>Identify 6 rapid</a:t>
                      </a:r>
                      <a:r>
                        <a:rPr lang="en-AU" sz="1100" baseline="0" dirty="0" smtClean="0"/>
                        <a:t> Improvers and support them to play in the Victorian Open, The QLD Open or the SA Open of their discipline.</a:t>
                      </a:r>
                    </a:p>
                    <a:p>
                      <a:pPr marL="171450" indent="-171450">
                        <a:buFont typeface="Wingdings" panose="05000000000000000000" pitchFamily="2" charset="2"/>
                        <a:buChar char="v"/>
                      </a:pPr>
                      <a:r>
                        <a:rPr lang="en-AU" sz="1100" baseline="0" dirty="0" smtClean="0"/>
                        <a:t>Have a clear third Tier Squad</a:t>
                      </a:r>
                      <a:endParaRPr lang="en-AU" sz="1100" dirty="0"/>
                    </a:p>
                  </a:txBody>
                  <a:tcPr/>
                </a:tc>
                <a:tc>
                  <a:txBody>
                    <a:bodyPr/>
                    <a:lstStyle/>
                    <a:p>
                      <a:pPr marL="171450" indent="-171450">
                        <a:buFont typeface="Wingdings" panose="05000000000000000000" pitchFamily="2" charset="2"/>
                        <a:buChar char="v"/>
                      </a:pPr>
                      <a:r>
                        <a:rPr lang="en-AU" sz="1100" dirty="0" smtClean="0"/>
                        <a:t>Win the AC and GC Interstate.</a:t>
                      </a:r>
                    </a:p>
                    <a:p>
                      <a:pPr marL="171450" indent="-171450">
                        <a:buFont typeface="Wingdings" panose="05000000000000000000" pitchFamily="2" charset="2"/>
                        <a:buChar char="v"/>
                      </a:pPr>
                      <a:r>
                        <a:rPr lang="en-AU" sz="1100" dirty="0" smtClean="0"/>
                        <a:t>State</a:t>
                      </a:r>
                      <a:r>
                        <a:rPr lang="en-AU" sz="1100" baseline="0" dirty="0" smtClean="0"/>
                        <a:t> team Players to play in at least 2 NSW regional events.[ 3 day events]</a:t>
                      </a:r>
                      <a:endParaRPr lang="en-AU" sz="1100" dirty="0"/>
                    </a:p>
                  </a:txBody>
                  <a:tcPr/>
                </a:tc>
                <a:extLst>
                  <a:ext uri="{0D108BD9-81ED-4DB2-BD59-A6C34878D82A}">
                    <a16:rowId xmlns:a16="http://schemas.microsoft.com/office/drawing/2014/main" val="3084407252"/>
                  </a:ext>
                </a:extLst>
              </a:tr>
              <a:tr h="914735">
                <a:tc>
                  <a:txBody>
                    <a:bodyPr/>
                    <a:lstStyle/>
                    <a:p>
                      <a:r>
                        <a:rPr lang="en-AU" sz="1200" b="1" dirty="0" smtClean="0"/>
                        <a:t>Actions </a:t>
                      </a:r>
                    </a:p>
                    <a:p>
                      <a:r>
                        <a:rPr lang="en-AU" sz="1200" b="1" dirty="0" smtClean="0"/>
                        <a:t>2023</a:t>
                      </a:r>
                      <a:endParaRPr lang="en-AU" sz="1200" b="1" dirty="0"/>
                    </a:p>
                  </a:txBody>
                  <a:tcPr/>
                </a:tc>
                <a:tc>
                  <a:txBody>
                    <a:bodyPr/>
                    <a:lstStyle/>
                    <a:p>
                      <a:pPr marL="171450" indent="-171450">
                        <a:buFont typeface="Wingdings" panose="05000000000000000000" pitchFamily="2" charset="2"/>
                        <a:buChar char="v"/>
                      </a:pPr>
                      <a:r>
                        <a:rPr lang="en-AU" sz="1100" dirty="0" smtClean="0"/>
                        <a:t>Develop evening Leagues at Croquet Academies.</a:t>
                      </a:r>
                      <a:endParaRPr lang="en-AU" sz="11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0" i="0" u="none" strike="noStrike" kern="1200" baseline="0" dirty="0" smtClean="0">
                          <a:solidFill>
                            <a:schemeClr val="dk1"/>
                          </a:solidFill>
                          <a:latin typeface="+mn-lt"/>
                          <a:ea typeface="+mn-ea"/>
                          <a:cs typeface="+mn-cs"/>
                        </a:rPr>
                        <a:t>Identify 2 rapid improvers and pay their entry into the New Zealand Open Event of their discipline. </a:t>
                      </a:r>
                    </a:p>
                    <a:p>
                      <a:endParaRPr lang="en-AU" sz="11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Aim to have 4 NSW Players in Australian Representative Teams</a:t>
                      </a:r>
                    </a:p>
                    <a:p>
                      <a:endParaRPr lang="en-AU" sz="1100" dirty="0"/>
                    </a:p>
                  </a:txBody>
                  <a:tcPr/>
                </a:tc>
                <a:extLst>
                  <a:ext uri="{0D108BD9-81ED-4DB2-BD59-A6C34878D82A}">
                    <a16:rowId xmlns:a16="http://schemas.microsoft.com/office/drawing/2014/main" val="1073751630"/>
                  </a:ext>
                </a:extLst>
              </a:tr>
            </a:tbl>
          </a:graphicData>
        </a:graphic>
      </p:graphicFrame>
    </p:spTree>
    <p:extLst>
      <p:ext uri="{BB962C8B-B14F-4D97-AF65-F5344CB8AC3E}">
        <p14:creationId xmlns:p14="http://schemas.microsoft.com/office/powerpoint/2010/main" val="414661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859211" y="570276"/>
            <a:ext cx="3014228" cy="2601187"/>
          </a:xfrm>
        </p:spPr>
        <p:txBody>
          <a:bodyPr>
            <a:normAutofit/>
          </a:bodyPr>
          <a:lstStyle/>
          <a:p>
            <a:r>
              <a:rPr lang="en-AU" sz="2800" b="1" dirty="0" smtClean="0"/>
              <a:t>“HEAD DOWN AND FOLLOW THROUGH !”</a:t>
            </a:r>
          </a:p>
          <a:p>
            <a:r>
              <a:rPr lang="en-AU" sz="1400" i="1" dirty="0" smtClean="0"/>
              <a:t>Great Croquet advice the World over.</a:t>
            </a:r>
            <a:endParaRPr lang="en-AU" sz="1400"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677" y="2725808"/>
            <a:ext cx="2211726" cy="190556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677" y="4734047"/>
            <a:ext cx="2211726" cy="202667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277" y="435112"/>
            <a:ext cx="2143125" cy="214312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0392" y="2725808"/>
            <a:ext cx="4134560" cy="264797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0392" y="5508653"/>
            <a:ext cx="3241350" cy="125207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3980" y="435112"/>
            <a:ext cx="4066038" cy="2155828"/>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V="1">
            <a:off x="7737940" y="3483980"/>
            <a:ext cx="3501077" cy="1889806"/>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flipV="1">
            <a:off x="8395045" y="5508653"/>
            <a:ext cx="2843972" cy="1264544"/>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9684" y="5508654"/>
            <a:ext cx="1499363" cy="1252072"/>
          </a:xfrm>
          <a:prstGeom prst="rect">
            <a:avLst/>
          </a:prstGeom>
        </p:spPr>
      </p:pic>
    </p:spTree>
    <p:extLst>
      <p:ext uri="{BB962C8B-B14F-4D97-AF65-F5344CB8AC3E}">
        <p14:creationId xmlns:p14="http://schemas.microsoft.com/office/powerpoint/2010/main" val="13629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917" y="336546"/>
            <a:ext cx="9954228" cy="6340197"/>
          </a:xfrm>
          <a:prstGeom prst="rect">
            <a:avLst/>
          </a:prstGeom>
        </p:spPr>
        <p:txBody>
          <a:bodyPr wrap="square">
            <a:spAutoFit/>
          </a:bodyPr>
          <a:lstStyle/>
          <a:p>
            <a:pPr>
              <a:spcAft>
                <a:spcPts val="0"/>
              </a:spcAft>
            </a:pPr>
            <a:r>
              <a:rPr lang="en-AU" sz="2400" b="1" dirty="0" smtClean="0">
                <a:solidFill>
                  <a:srgbClr val="00B0F0"/>
                </a:solidFill>
                <a:latin typeface="Arial" panose="020B0604020202020204" pitchFamily="34" charset="0"/>
                <a:ea typeface="Calibri" panose="020F0502020204030204" pitchFamily="34" charset="0"/>
              </a:rPr>
              <a:t>INTRODUCTION</a:t>
            </a:r>
          </a:p>
          <a:p>
            <a:pPr>
              <a:spcAft>
                <a:spcPts val="0"/>
              </a:spcAft>
            </a:pPr>
            <a:endParaRPr lang="en-AU" i="1" dirty="0" smtClean="0">
              <a:latin typeface="Arial" panose="020B0604020202020204" pitchFamily="34" charset="0"/>
              <a:ea typeface="Calibri" panose="020F0502020204030204" pitchFamily="34" charset="0"/>
            </a:endParaRPr>
          </a:p>
          <a:p>
            <a:pPr>
              <a:spcAft>
                <a:spcPts val="0"/>
              </a:spcAft>
            </a:pPr>
            <a:r>
              <a:rPr lang="en-AU" sz="1600" i="1" dirty="0" smtClean="0">
                <a:latin typeface="Arial" panose="020B0604020202020204" pitchFamily="34" charset="0"/>
                <a:ea typeface="Calibri" panose="020F0502020204030204" pitchFamily="34" charset="0"/>
              </a:rPr>
              <a:t>The </a:t>
            </a:r>
            <a:r>
              <a:rPr lang="en-AU" sz="1600" i="1" dirty="0">
                <a:latin typeface="Arial" panose="020B0604020202020204" pitchFamily="34" charset="0"/>
                <a:ea typeface="Calibri" panose="020F0502020204030204" pitchFamily="34" charset="0"/>
              </a:rPr>
              <a:t>modern game is reputed to have started in Ireland in the 1830s </a:t>
            </a:r>
            <a:r>
              <a:rPr lang="en-AU" sz="1600" i="1" dirty="0" smtClean="0">
                <a:latin typeface="Arial" panose="020B0604020202020204" pitchFamily="34" charset="0"/>
                <a:ea typeface="Calibri" panose="020F0502020204030204" pitchFamily="34" charset="0"/>
              </a:rPr>
              <a:t>and taken </a:t>
            </a:r>
            <a:r>
              <a:rPr lang="en-AU" sz="1600" i="1" dirty="0">
                <a:latin typeface="Arial" panose="020B0604020202020204" pitchFamily="34" charset="0"/>
                <a:ea typeface="Calibri" panose="020F0502020204030204" pitchFamily="34" charset="0"/>
              </a:rPr>
              <a:t>to England during the 1850s. </a:t>
            </a:r>
            <a:endParaRPr lang="en-AU" sz="1600" i="1" dirty="0" smtClean="0">
              <a:latin typeface="Arial" panose="020B0604020202020204" pitchFamily="34" charset="0"/>
              <a:ea typeface="Calibri" panose="020F0502020204030204" pitchFamily="34" charset="0"/>
            </a:endParaRPr>
          </a:p>
          <a:p>
            <a:pPr>
              <a:spcAft>
                <a:spcPts val="0"/>
              </a:spcAft>
            </a:pPr>
            <a:r>
              <a:rPr lang="en-AU" sz="1600" i="1" dirty="0" smtClean="0">
                <a:latin typeface="Arial" panose="020B0604020202020204" pitchFamily="34" charset="0"/>
                <a:ea typeface="Calibri" panose="020F0502020204030204" pitchFamily="34" charset="0"/>
              </a:rPr>
              <a:t>It </a:t>
            </a:r>
            <a:r>
              <a:rPr lang="en-AU" sz="1600" i="1" dirty="0">
                <a:latin typeface="Arial" panose="020B0604020202020204" pitchFamily="34" charset="0"/>
                <a:ea typeface="Calibri" panose="020F0502020204030204" pitchFamily="34" charset="0"/>
              </a:rPr>
              <a:t>became an instant success, one reason being because it provided the first opportunity for women to participate in an outdoor sport on an equal basis with men”.   </a:t>
            </a:r>
            <a:endParaRPr lang="en-AU" sz="1600" i="1" dirty="0" smtClean="0">
              <a:latin typeface="Arial" panose="020B0604020202020204" pitchFamily="34" charset="0"/>
              <a:ea typeface="Calibri" panose="020F0502020204030204" pitchFamily="34" charset="0"/>
            </a:endParaRPr>
          </a:p>
          <a:p>
            <a:pPr>
              <a:spcAft>
                <a:spcPts val="0"/>
              </a:spcAft>
            </a:pPr>
            <a:r>
              <a:rPr lang="en-AU" sz="1400" i="1" dirty="0" smtClean="0">
                <a:latin typeface="Arial" panose="020B0604020202020204" pitchFamily="34" charset="0"/>
                <a:ea typeface="Calibri" panose="020F0502020204030204" pitchFamily="34" charset="0"/>
              </a:rPr>
              <a:t>Dr </a:t>
            </a:r>
            <a:r>
              <a:rPr lang="en-AU" sz="1400" i="1" dirty="0">
                <a:latin typeface="Arial" panose="020B0604020202020204" pitchFamily="34" charset="0"/>
                <a:ea typeface="Calibri" panose="020F0502020204030204" pitchFamily="34" charset="0"/>
              </a:rPr>
              <a:t>Ian Plummer Oxford </a:t>
            </a:r>
            <a:r>
              <a:rPr lang="en-AU" sz="1400" i="1" dirty="0" smtClean="0">
                <a:latin typeface="Arial" panose="020B0604020202020204" pitchFamily="34" charset="0"/>
                <a:ea typeface="Calibri" panose="020F0502020204030204" pitchFamily="34" charset="0"/>
              </a:rPr>
              <a:t>Croquet</a:t>
            </a:r>
          </a:p>
          <a:p>
            <a:pPr>
              <a:spcAft>
                <a:spcPts val="0"/>
              </a:spcAft>
            </a:pPr>
            <a:endParaRPr lang="en-AU" sz="1400" dirty="0">
              <a:latin typeface="Calibri" panose="020F0502020204030204" pitchFamily="34" charset="0"/>
              <a:ea typeface="Calibri" panose="020F0502020204030204" pitchFamily="34" charset="0"/>
            </a:endParaRPr>
          </a:p>
          <a:p>
            <a:pPr>
              <a:spcAft>
                <a:spcPts val="0"/>
              </a:spcAft>
            </a:pPr>
            <a:r>
              <a:rPr lang="en-AU" sz="1400" dirty="0">
                <a:latin typeface="Arial" panose="020B0604020202020204" pitchFamily="34" charset="0"/>
                <a:ea typeface="Calibri" panose="020F0502020204030204" pitchFamily="34" charset="0"/>
              </a:rPr>
              <a:t> </a:t>
            </a:r>
            <a:endParaRPr lang="en-AU" sz="1400" dirty="0" smtClean="0">
              <a:latin typeface="Calibri" panose="020F0502020204030204" pitchFamily="34" charset="0"/>
              <a:ea typeface="Calibri" panose="020F0502020204030204" pitchFamily="34" charset="0"/>
            </a:endParaRPr>
          </a:p>
          <a:p>
            <a:pPr>
              <a:spcAft>
                <a:spcPts val="0"/>
              </a:spcAft>
            </a:pPr>
            <a:r>
              <a:rPr lang="en-AU" dirty="0" smtClean="0">
                <a:solidFill>
                  <a:srgbClr val="0070C0"/>
                </a:solidFill>
                <a:latin typeface="Arial" panose="020B0604020202020204" pitchFamily="34" charset="0"/>
                <a:ea typeface="Calibri" panose="020F0502020204030204" pitchFamily="34" charset="0"/>
              </a:rPr>
              <a:t>“</a:t>
            </a:r>
            <a:r>
              <a:rPr lang="en-AU" sz="1600" dirty="0">
                <a:solidFill>
                  <a:srgbClr val="00B0F0"/>
                </a:solidFill>
                <a:latin typeface="Arial" panose="020B0604020202020204" pitchFamily="34" charset="0"/>
                <a:ea typeface="Calibri" panose="020F0502020204030204" pitchFamily="34" charset="0"/>
              </a:rPr>
              <a:t>How to play Croquet” dated 1878, gives an insight into how the sport was promoted at the time: </a:t>
            </a:r>
            <a:endParaRPr lang="en-AU" sz="1600" dirty="0">
              <a:solidFill>
                <a:srgbClr val="00B0F0"/>
              </a:solidFill>
              <a:latin typeface="Calibri" panose="020F0502020204030204" pitchFamily="34" charset="0"/>
              <a:ea typeface="Calibri" panose="020F0502020204030204" pitchFamily="34" charset="0"/>
            </a:endParaRPr>
          </a:p>
          <a:p>
            <a:pPr>
              <a:spcAft>
                <a:spcPts val="0"/>
              </a:spcAft>
            </a:pPr>
            <a:r>
              <a:rPr lang="en-AU" sz="1600" dirty="0">
                <a:latin typeface="Arial" panose="020B0604020202020204" pitchFamily="34" charset="0"/>
                <a:ea typeface="Calibri" panose="020F0502020204030204" pitchFamily="34" charset="0"/>
              </a:rPr>
              <a:t> </a:t>
            </a:r>
            <a:endParaRPr lang="en-AU" sz="1600" dirty="0">
              <a:latin typeface="Calibri" panose="020F0502020204030204" pitchFamily="34" charset="0"/>
              <a:ea typeface="Calibri" panose="020F0502020204030204" pitchFamily="34" charset="0"/>
            </a:endParaRPr>
          </a:p>
          <a:p>
            <a:pPr>
              <a:spcAft>
                <a:spcPts val="0"/>
              </a:spcAft>
            </a:pPr>
            <a:r>
              <a:rPr lang="en-AU" sz="1600" i="1" dirty="0">
                <a:latin typeface="Arial" panose="020B0604020202020204" pitchFamily="34" charset="0"/>
                <a:ea typeface="Calibri" panose="020F0502020204030204" pitchFamily="34" charset="0"/>
              </a:rPr>
              <a:t>“Croquet upon its introduction into society should meet with so warm and universal a welcome. It comes as an outdoor sport for the men, ladies, misses, and even little children, -for the rich and for the poor; the strong and the weak, easily learned, and always intensely interesting and attractive to all. </a:t>
            </a:r>
            <a:endParaRPr lang="en-AU" sz="1600" i="1" dirty="0" smtClean="0">
              <a:latin typeface="Arial" panose="020B0604020202020204" pitchFamily="34" charset="0"/>
              <a:ea typeface="Calibri" panose="020F0502020204030204" pitchFamily="34" charset="0"/>
            </a:endParaRPr>
          </a:p>
          <a:p>
            <a:pPr>
              <a:spcAft>
                <a:spcPts val="0"/>
              </a:spcAft>
            </a:pPr>
            <a:endParaRPr lang="en-AU" sz="1600" dirty="0">
              <a:latin typeface="Calibri" panose="020F0502020204030204" pitchFamily="34" charset="0"/>
              <a:ea typeface="Calibri" panose="020F0502020204030204" pitchFamily="34" charset="0"/>
            </a:endParaRPr>
          </a:p>
          <a:p>
            <a:pPr>
              <a:spcAft>
                <a:spcPts val="0"/>
              </a:spcAft>
            </a:pPr>
            <a:r>
              <a:rPr lang="en-AU" sz="1600" dirty="0" smtClean="0">
                <a:latin typeface="Arial" panose="020B0604020202020204" pitchFamily="34" charset="0"/>
                <a:ea typeface="Calibri" panose="020F0502020204030204" pitchFamily="34" charset="0"/>
              </a:rPr>
              <a:t>Croquet </a:t>
            </a:r>
            <a:r>
              <a:rPr lang="en-AU" sz="1600" dirty="0">
                <a:latin typeface="Arial" panose="020B0604020202020204" pitchFamily="34" charset="0"/>
                <a:ea typeface="Calibri" panose="020F0502020204030204" pitchFamily="34" charset="0"/>
              </a:rPr>
              <a:t>in NSW has a proud history, from its first tournament between </a:t>
            </a:r>
            <a:r>
              <a:rPr lang="en-AU" sz="1600" dirty="0" smtClean="0">
                <a:latin typeface="Arial" panose="020B0604020202020204" pitchFamily="34" charset="0"/>
                <a:ea typeface="Calibri" panose="020F0502020204030204" pitchFamily="34" charset="0"/>
              </a:rPr>
              <a:t>seven </a:t>
            </a:r>
            <a:r>
              <a:rPr lang="en-AU" sz="1600" dirty="0">
                <a:latin typeface="Arial" panose="020B0604020202020204" pitchFamily="34" charset="0"/>
                <a:ea typeface="Calibri" panose="020F0502020204030204" pitchFamily="34" charset="0"/>
              </a:rPr>
              <a:t>founding clubs at the Sydney Cricket Ground in 1906. To the now 70 clubs </a:t>
            </a:r>
            <a:r>
              <a:rPr lang="en-AU" sz="1600" dirty="0" smtClean="0">
                <a:latin typeface="Arial" panose="020B0604020202020204" pitchFamily="34" charset="0"/>
                <a:ea typeface="Calibri" panose="020F0502020204030204" pitchFamily="34" charset="0"/>
              </a:rPr>
              <a:t>in 2020 throughout </a:t>
            </a:r>
            <a:r>
              <a:rPr lang="en-AU" sz="1600" dirty="0">
                <a:latin typeface="Arial" panose="020B0604020202020204" pitchFamily="34" charset="0"/>
                <a:ea typeface="Calibri" panose="020F0502020204030204" pitchFamily="34" charset="0"/>
              </a:rPr>
              <a:t>the </a:t>
            </a:r>
            <a:r>
              <a:rPr lang="en-AU" sz="1600" dirty="0" smtClean="0">
                <a:latin typeface="Arial" panose="020B0604020202020204" pitchFamily="34" charset="0"/>
                <a:ea typeface="Calibri" panose="020F0502020204030204" pitchFamily="34" charset="0"/>
              </a:rPr>
              <a:t>State. </a:t>
            </a:r>
          </a:p>
          <a:p>
            <a:r>
              <a:rPr lang="en-AU" sz="1600" dirty="0" smtClean="0">
                <a:latin typeface="Arial" panose="020B0604020202020204" pitchFamily="34" charset="0"/>
                <a:ea typeface="Calibri" panose="020F0502020204030204" pitchFamily="34" charset="0"/>
              </a:rPr>
              <a:t>Croquet provides </a:t>
            </a:r>
            <a:r>
              <a:rPr lang="en-AU" sz="1600" dirty="0">
                <a:latin typeface="Arial" panose="020B0604020202020204" pitchFamily="34" charset="0"/>
                <a:ea typeface="Calibri" panose="020F0502020204030204" pitchFamily="34" charset="0"/>
              </a:rPr>
              <a:t>an opportunity to engage in an inclusive, rewarding and competitive </a:t>
            </a:r>
            <a:r>
              <a:rPr lang="en-AU" sz="1600" dirty="0" smtClean="0">
                <a:latin typeface="Arial" panose="020B0604020202020204" pitchFamily="34" charset="0"/>
                <a:ea typeface="Calibri" panose="020F0502020204030204" pitchFamily="34" charset="0"/>
              </a:rPr>
              <a:t>sport. </a:t>
            </a:r>
          </a:p>
          <a:p>
            <a:r>
              <a:rPr lang="en-AU" sz="1600" dirty="0" smtClean="0">
                <a:latin typeface="Arial" panose="020B0604020202020204" pitchFamily="34" charset="0"/>
                <a:ea typeface="Calibri" panose="020F0502020204030204" pitchFamily="34" charset="0"/>
              </a:rPr>
              <a:t>Participants range from social players </a:t>
            </a:r>
            <a:r>
              <a:rPr lang="en-AU" sz="1600" dirty="0">
                <a:latin typeface="Arial" panose="020B0604020202020204" pitchFamily="34" charset="0"/>
                <a:ea typeface="Calibri" panose="020F0502020204030204" pitchFamily="34" charset="0"/>
              </a:rPr>
              <a:t>to International </a:t>
            </a:r>
            <a:r>
              <a:rPr lang="en-AU" sz="1600" dirty="0" smtClean="0">
                <a:latin typeface="Arial" panose="020B0604020202020204" pitchFamily="34" charset="0"/>
                <a:ea typeface="Calibri" panose="020F0502020204030204" pitchFamily="34" charset="0"/>
              </a:rPr>
              <a:t>representatives.</a:t>
            </a:r>
          </a:p>
          <a:p>
            <a:r>
              <a:rPr lang="en-AU" sz="1600" dirty="0" smtClean="0">
                <a:latin typeface="Arial" panose="020B0604020202020204" pitchFamily="34" charset="0"/>
                <a:ea typeface="Calibri" panose="020F0502020204030204" pitchFamily="34" charset="0"/>
              </a:rPr>
              <a:t>Croquet and mallet sports prides </a:t>
            </a:r>
            <a:r>
              <a:rPr lang="en-AU" sz="1600" dirty="0">
                <a:latin typeface="Arial" panose="020B0604020202020204" pitchFamily="34" charset="0"/>
                <a:ea typeface="Calibri" panose="020F0502020204030204" pitchFamily="34" charset="0"/>
              </a:rPr>
              <a:t>itself on the welcoming and nurturing culture within its </a:t>
            </a:r>
            <a:r>
              <a:rPr lang="en-AU" sz="1600" dirty="0" smtClean="0">
                <a:latin typeface="Arial" panose="020B0604020202020204" pitchFamily="34" charset="0"/>
                <a:ea typeface="Calibri" panose="020F0502020204030204" pitchFamily="34" charset="0"/>
              </a:rPr>
              <a:t>clubs and the wider croquet family and positive engagement </a:t>
            </a:r>
            <a:r>
              <a:rPr lang="en-AU" sz="1600" dirty="0">
                <a:latin typeface="Arial" panose="020B0604020202020204" pitchFamily="34" charset="0"/>
                <a:ea typeface="Calibri" panose="020F0502020204030204" pitchFamily="34" charset="0"/>
              </a:rPr>
              <a:t>with their local community. </a:t>
            </a:r>
            <a:endParaRPr lang="en-AU" sz="1600" dirty="0" smtClean="0">
              <a:latin typeface="Arial" panose="020B0604020202020204" pitchFamily="34" charset="0"/>
              <a:ea typeface="Calibri" panose="020F0502020204030204" pitchFamily="34" charset="0"/>
            </a:endParaRPr>
          </a:p>
          <a:p>
            <a:r>
              <a:rPr lang="en-AU" sz="1600" dirty="0" smtClean="0">
                <a:latin typeface="Arial" panose="020B0604020202020204" pitchFamily="34" charset="0"/>
                <a:ea typeface="Calibri" panose="020F0502020204030204" pitchFamily="34" charset="0"/>
              </a:rPr>
              <a:t>Croquet NSW acknowledges the original owners, past, present and emerging of the lands on which we play our sport.</a:t>
            </a:r>
          </a:p>
          <a:p>
            <a:endParaRPr lang="en-AU" sz="1600" dirty="0">
              <a:latin typeface="Arial" panose="020B0604020202020204" pitchFamily="34" charset="0"/>
              <a:ea typeface="Calibri" panose="020F0502020204030204" pitchFamily="34" charset="0"/>
            </a:endParaRPr>
          </a:p>
          <a:p>
            <a:r>
              <a:rPr lang="en-AU" sz="1600" dirty="0" smtClean="0">
                <a:solidFill>
                  <a:srgbClr val="00B0F0"/>
                </a:solidFill>
                <a:latin typeface="Arial" panose="020B0604020202020204" pitchFamily="34" charset="0"/>
                <a:ea typeface="Calibri" panose="020F0502020204030204" pitchFamily="34" charset="0"/>
              </a:rPr>
              <a:t>This </a:t>
            </a:r>
            <a:r>
              <a:rPr lang="en-AU" sz="1600" dirty="0">
                <a:solidFill>
                  <a:srgbClr val="00B0F0"/>
                </a:solidFill>
                <a:latin typeface="Arial" panose="020B0604020202020204" pitchFamily="34" charset="0"/>
                <a:ea typeface="Calibri" panose="020F0502020204030204" pitchFamily="34" charset="0"/>
              </a:rPr>
              <a:t>plan provides an outline of how we will achieve success, </a:t>
            </a:r>
            <a:r>
              <a:rPr lang="en-AU" sz="1600" dirty="0" smtClean="0">
                <a:solidFill>
                  <a:srgbClr val="00B0F0"/>
                </a:solidFill>
                <a:latin typeface="Arial" panose="020B0604020202020204" pitchFamily="34" charset="0"/>
                <a:ea typeface="Calibri" panose="020F0502020204030204" pitchFamily="34" charset="0"/>
              </a:rPr>
              <a:t>enjoyment, </a:t>
            </a:r>
            <a:r>
              <a:rPr lang="en-AU" sz="1600" dirty="0" smtClean="0">
                <a:solidFill>
                  <a:srgbClr val="00B0F0"/>
                </a:solidFill>
              </a:rPr>
              <a:t>growth </a:t>
            </a:r>
            <a:r>
              <a:rPr lang="en-AU" sz="1600" dirty="0">
                <a:solidFill>
                  <a:srgbClr val="00B0F0"/>
                </a:solidFill>
              </a:rPr>
              <a:t>and development of the sport in the 21st Century</a:t>
            </a:r>
            <a:r>
              <a:rPr lang="en-AU" sz="1600" dirty="0" smtClean="0">
                <a:solidFill>
                  <a:srgbClr val="00B0F0"/>
                </a:solidFill>
              </a:rPr>
              <a:t>.</a:t>
            </a:r>
            <a:endParaRPr lang="en-AU" sz="1600" dirty="0">
              <a:solidFill>
                <a:srgbClr val="00B0F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8739" y="6249266"/>
            <a:ext cx="675190" cy="608734"/>
          </a:xfrm>
          <a:prstGeom prst="rect">
            <a:avLst/>
          </a:prstGeom>
        </p:spPr>
      </p:pic>
    </p:spTree>
    <p:extLst>
      <p:ext uri="{BB962C8B-B14F-4D97-AF65-F5344CB8AC3E}">
        <p14:creationId xmlns:p14="http://schemas.microsoft.com/office/powerpoint/2010/main" val="9371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11726" y="966483"/>
            <a:ext cx="5984111" cy="1290579"/>
          </a:xfrm>
        </p:spPr>
        <p:txBody>
          <a:bodyPr>
            <a:normAutofit fontScale="92500" lnSpcReduction="20000"/>
          </a:bodyPr>
          <a:lstStyle/>
          <a:p>
            <a:pPr marL="6160" indent="0" algn="ctr">
              <a:buNone/>
            </a:pPr>
            <a:r>
              <a:rPr lang="en-AU" sz="2600" b="1" dirty="0" smtClean="0">
                <a:solidFill>
                  <a:srgbClr val="00B0F0"/>
                </a:solidFill>
              </a:rPr>
              <a:t>OUR VISION FOR CROQUET IN NSW</a:t>
            </a:r>
          </a:p>
          <a:p>
            <a:pPr marL="6160" lvl="0" indent="0" algn="ctr">
              <a:buNone/>
            </a:pPr>
            <a:r>
              <a:rPr lang="en-US" sz="2600" dirty="0" smtClean="0"/>
              <a:t>A </a:t>
            </a:r>
            <a:r>
              <a:rPr lang="en-US" sz="2600" dirty="0"/>
              <a:t>thriving Sport with an </a:t>
            </a:r>
            <a:r>
              <a:rPr lang="en-US" sz="2600" dirty="0" smtClean="0"/>
              <a:t>inclusive image</a:t>
            </a:r>
            <a:endParaRPr lang="en-US" sz="2600" dirty="0"/>
          </a:p>
          <a:p>
            <a:pPr marL="6160" indent="0">
              <a:buNone/>
            </a:pPr>
            <a:endParaRPr lang="en-AU" sz="2600" dirty="0"/>
          </a:p>
        </p:txBody>
      </p:sp>
      <p:sp>
        <p:nvSpPr>
          <p:cNvPr id="4" name="Content Placeholder 3"/>
          <p:cNvSpPr>
            <a:spLocks noGrp="1"/>
          </p:cNvSpPr>
          <p:nvPr>
            <p:ph sz="half" idx="2"/>
          </p:nvPr>
        </p:nvSpPr>
        <p:spPr>
          <a:xfrm>
            <a:off x="1153610" y="2245486"/>
            <a:ext cx="6651970" cy="3865945"/>
          </a:xfrm>
        </p:spPr>
        <p:txBody>
          <a:bodyPr>
            <a:normAutofit fontScale="92500" lnSpcReduction="20000"/>
          </a:bodyPr>
          <a:lstStyle/>
          <a:p>
            <a:pPr marL="6160" indent="0" algn="ctr">
              <a:buNone/>
            </a:pPr>
            <a:r>
              <a:rPr lang="en-AU" sz="2600" b="1" dirty="0" smtClean="0">
                <a:solidFill>
                  <a:srgbClr val="00B0F0"/>
                </a:solidFill>
              </a:rPr>
              <a:t>OUR MISSION</a:t>
            </a:r>
          </a:p>
          <a:p>
            <a:pPr marL="6160" lvl="0" indent="0">
              <a:buNone/>
            </a:pPr>
            <a:r>
              <a:rPr lang="en-US" dirty="0" smtClean="0"/>
              <a:t>     </a:t>
            </a:r>
            <a:r>
              <a:rPr lang="en-US" dirty="0" smtClean="0">
                <a:solidFill>
                  <a:srgbClr val="00B0F0"/>
                </a:solidFill>
              </a:rPr>
              <a:t>Croquet </a:t>
            </a:r>
            <a:r>
              <a:rPr lang="en-US" dirty="0">
                <a:solidFill>
                  <a:srgbClr val="00B0F0"/>
                </a:solidFill>
              </a:rPr>
              <a:t>NSW is a sustainable </a:t>
            </a:r>
            <a:r>
              <a:rPr lang="en-US" dirty="0" smtClean="0">
                <a:solidFill>
                  <a:srgbClr val="00B0F0"/>
                </a:solidFill>
              </a:rPr>
              <a:t>organisation </a:t>
            </a:r>
            <a:r>
              <a:rPr lang="en-US" dirty="0">
                <a:solidFill>
                  <a:srgbClr val="00B0F0"/>
                </a:solidFill>
              </a:rPr>
              <a:t>that:</a:t>
            </a:r>
          </a:p>
          <a:p>
            <a:pPr lvl="0"/>
            <a:r>
              <a:rPr lang="en-US" dirty="0"/>
              <a:t>Actively </a:t>
            </a:r>
            <a:r>
              <a:rPr lang="en-US" dirty="0" smtClean="0"/>
              <a:t>engages </a:t>
            </a:r>
            <a:r>
              <a:rPr lang="en-US" dirty="0"/>
              <a:t>with clubs, members and the wider community.</a:t>
            </a:r>
          </a:p>
          <a:p>
            <a:pPr lvl="0"/>
            <a:r>
              <a:rPr lang="en-US" dirty="0"/>
              <a:t>Welcomes all people to participate</a:t>
            </a:r>
          </a:p>
          <a:p>
            <a:pPr lvl="0"/>
            <a:r>
              <a:rPr lang="en-US" dirty="0"/>
              <a:t>Supports member clubs to achieve their potential</a:t>
            </a:r>
          </a:p>
          <a:p>
            <a:pPr lvl="0"/>
            <a:r>
              <a:rPr lang="en-US" dirty="0"/>
              <a:t>Raises the profile of the </a:t>
            </a:r>
            <a:r>
              <a:rPr lang="en-US" dirty="0" smtClean="0"/>
              <a:t>sport</a:t>
            </a:r>
          </a:p>
          <a:p>
            <a:pPr lvl="0"/>
            <a:r>
              <a:rPr lang="en-US" dirty="0" smtClean="0"/>
              <a:t>Promotes Croquet excellence and supports the National and International Croquet community</a:t>
            </a:r>
          </a:p>
          <a:p>
            <a:pPr lvl="0"/>
            <a:endParaRPr lang="en-US" dirty="0"/>
          </a:p>
          <a:p>
            <a:pPr marL="6160" indent="0">
              <a:buNone/>
            </a:pPr>
            <a:endParaRPr lang="en-AU" b="1" dirty="0">
              <a:solidFill>
                <a:srgbClr val="00B0F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668" y="4676172"/>
            <a:ext cx="3301956" cy="20139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668" y="2569579"/>
            <a:ext cx="3301955" cy="195612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8668" y="115746"/>
            <a:ext cx="3301955" cy="228021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8739" y="6249266"/>
            <a:ext cx="675190" cy="608734"/>
          </a:xfrm>
          <a:prstGeom prst="rect">
            <a:avLst/>
          </a:prstGeom>
        </p:spPr>
      </p:pic>
    </p:spTree>
    <p:extLst>
      <p:ext uri="{BB962C8B-B14F-4D97-AF65-F5344CB8AC3E}">
        <p14:creationId xmlns:p14="http://schemas.microsoft.com/office/powerpoint/2010/main" val="405447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456" y="796482"/>
            <a:ext cx="8785185" cy="1077229"/>
          </a:xfrm>
        </p:spPr>
        <p:txBody>
          <a:bodyPr/>
          <a:lstStyle/>
          <a:p>
            <a:pPr algn="ctr"/>
            <a:r>
              <a:rPr lang="en-AU" b="1" dirty="0" smtClean="0">
                <a:solidFill>
                  <a:srgbClr val="00B0F0"/>
                </a:solidFill>
              </a:rPr>
              <a:t>OUR CORE VALUES</a:t>
            </a:r>
            <a:br>
              <a:rPr lang="en-AU" b="1" dirty="0" smtClean="0">
                <a:solidFill>
                  <a:srgbClr val="00B0F0"/>
                </a:solidFill>
              </a:rPr>
            </a:br>
            <a:r>
              <a:rPr lang="en-AU" dirty="0" smtClean="0">
                <a:solidFill>
                  <a:srgbClr val="00B0F0"/>
                </a:solidFill>
              </a:rPr>
              <a:t>What is Important to CNSW ?</a:t>
            </a:r>
            <a:endParaRPr lang="en-AU" dirty="0">
              <a:solidFill>
                <a:srgbClr val="00B0F0"/>
              </a:solidFill>
            </a:endParaRPr>
          </a:p>
        </p:txBody>
      </p:sp>
      <p:sp>
        <p:nvSpPr>
          <p:cNvPr id="3" name="Content Placeholder 2"/>
          <p:cNvSpPr>
            <a:spLocks noGrp="1"/>
          </p:cNvSpPr>
          <p:nvPr>
            <p:ph idx="1"/>
          </p:nvPr>
        </p:nvSpPr>
        <p:spPr>
          <a:xfrm>
            <a:off x="1967696" y="2052115"/>
            <a:ext cx="8602443" cy="4290811"/>
          </a:xfrm>
        </p:spPr>
        <p:txBody>
          <a:bodyPr>
            <a:normAutofit fontScale="85000" lnSpcReduction="20000"/>
          </a:bodyPr>
          <a:lstStyle/>
          <a:p>
            <a:pPr marL="6160" indent="0">
              <a:buNone/>
            </a:pPr>
            <a:endParaRPr lang="en-AU" dirty="0"/>
          </a:p>
          <a:p>
            <a:pPr lvl="0"/>
            <a:r>
              <a:rPr lang="en-AU" sz="2100" dirty="0" smtClean="0"/>
              <a:t>Being </a:t>
            </a:r>
            <a:r>
              <a:rPr lang="en-AU" sz="2100" dirty="0"/>
              <a:t>inclusive </a:t>
            </a:r>
          </a:p>
          <a:p>
            <a:pPr lvl="0"/>
            <a:r>
              <a:rPr lang="en-AU" sz="2100" dirty="0" smtClean="0"/>
              <a:t>Encouraging </a:t>
            </a:r>
            <a:r>
              <a:rPr lang="en-AU" sz="2100" dirty="0"/>
              <a:t>an active and healthy lifestyle </a:t>
            </a:r>
          </a:p>
          <a:p>
            <a:pPr lvl="0"/>
            <a:r>
              <a:rPr lang="en-AU" sz="2100" dirty="0" smtClean="0"/>
              <a:t>Being </a:t>
            </a:r>
            <a:r>
              <a:rPr lang="en-AU" sz="2100" dirty="0"/>
              <a:t>welcoming, enthusiastic, friendly and having fun </a:t>
            </a:r>
          </a:p>
          <a:p>
            <a:pPr lvl="0"/>
            <a:r>
              <a:rPr lang="en-AU" sz="2100" dirty="0" smtClean="0"/>
              <a:t>Recognising </a:t>
            </a:r>
            <a:r>
              <a:rPr lang="en-AU" sz="2100" dirty="0"/>
              <a:t>volunteers  </a:t>
            </a:r>
          </a:p>
          <a:p>
            <a:pPr lvl="0"/>
            <a:r>
              <a:rPr lang="en-AU" sz="2100" dirty="0" smtClean="0"/>
              <a:t>Being </a:t>
            </a:r>
            <a:r>
              <a:rPr lang="en-AU" sz="2100" dirty="0"/>
              <a:t>open minded </a:t>
            </a:r>
          </a:p>
          <a:p>
            <a:pPr lvl="0"/>
            <a:r>
              <a:rPr lang="en-AU" sz="2100" dirty="0" smtClean="0"/>
              <a:t>Having </a:t>
            </a:r>
            <a:r>
              <a:rPr lang="en-AU" sz="2100" dirty="0"/>
              <a:t>integrity </a:t>
            </a:r>
          </a:p>
          <a:p>
            <a:pPr lvl="0"/>
            <a:r>
              <a:rPr lang="en-AU" sz="2100" dirty="0" smtClean="0"/>
              <a:t>Promoting </a:t>
            </a:r>
            <a:r>
              <a:rPr lang="en-AU" sz="2100" dirty="0"/>
              <a:t>equity </a:t>
            </a:r>
          </a:p>
          <a:p>
            <a:pPr lvl="0"/>
            <a:r>
              <a:rPr lang="en-AU" sz="2100" dirty="0" smtClean="0"/>
              <a:t>Being </a:t>
            </a:r>
            <a:r>
              <a:rPr lang="en-AU" sz="2100" dirty="0"/>
              <a:t>transparent </a:t>
            </a:r>
          </a:p>
          <a:p>
            <a:pPr lvl="0"/>
            <a:r>
              <a:rPr lang="en-AU" sz="2100" dirty="0" smtClean="0"/>
              <a:t>Achieving </a:t>
            </a:r>
            <a:r>
              <a:rPr lang="en-AU" sz="2100" dirty="0"/>
              <a:t>our goals </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8739" y="6249266"/>
            <a:ext cx="675190" cy="608734"/>
          </a:xfrm>
          <a:prstGeom prst="rect">
            <a:avLst/>
          </a:prstGeom>
        </p:spPr>
      </p:pic>
    </p:spTree>
    <p:extLst>
      <p:ext uri="{BB962C8B-B14F-4D97-AF65-F5344CB8AC3E}">
        <p14:creationId xmlns:p14="http://schemas.microsoft.com/office/powerpoint/2010/main" val="49057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103" y="-743119"/>
            <a:ext cx="4367798" cy="1903241"/>
          </a:xfrm>
        </p:spPr>
        <p:txBody>
          <a:bodyPr>
            <a:noAutofit/>
          </a:bodyPr>
          <a:lstStyle/>
          <a:p>
            <a:r>
              <a:rPr lang="en-AU" sz="2800" dirty="0" smtClean="0">
                <a:solidFill>
                  <a:srgbClr val="00B0F0"/>
                </a:solidFill>
              </a:rPr>
              <a:t>WHO ARE OUR STAKEHOLDERS</a:t>
            </a:r>
            <a:r>
              <a:rPr lang="en-AU" sz="3600" dirty="0" smtClean="0">
                <a:solidFill>
                  <a:srgbClr val="00B0F0"/>
                </a:solidFill>
              </a:rPr>
              <a:t>?</a:t>
            </a:r>
            <a:endParaRPr lang="en-AU" sz="3600" dirty="0">
              <a:solidFill>
                <a:srgbClr val="00B0F0"/>
              </a:solidFill>
            </a:endParaRPr>
          </a:p>
        </p:txBody>
      </p:sp>
      <p:sp>
        <p:nvSpPr>
          <p:cNvPr id="3" name="Content Placeholder 2"/>
          <p:cNvSpPr>
            <a:spLocks noGrp="1"/>
          </p:cNvSpPr>
          <p:nvPr>
            <p:ph idx="1"/>
          </p:nvPr>
        </p:nvSpPr>
        <p:spPr>
          <a:xfrm>
            <a:off x="5113258" y="1005140"/>
            <a:ext cx="5829497" cy="5244126"/>
          </a:xfrm>
        </p:spPr>
        <p:txBody>
          <a:bodyPr>
            <a:normAutofit fontScale="92500" lnSpcReduction="20000"/>
          </a:bodyPr>
          <a:lstStyle/>
          <a:p>
            <a:pPr marL="6160" indent="0">
              <a:buNone/>
            </a:pPr>
            <a:r>
              <a:rPr lang="en-AU" b="1" dirty="0" smtClean="0"/>
              <a:t> </a:t>
            </a:r>
            <a:endParaRPr lang="en-AU" dirty="0"/>
          </a:p>
          <a:p>
            <a:pPr lvl="0"/>
            <a:r>
              <a:rPr lang="en-AU" dirty="0" smtClean="0"/>
              <a:t>All Clubs </a:t>
            </a:r>
          </a:p>
          <a:p>
            <a:r>
              <a:rPr lang="en-AU" dirty="0" smtClean="0"/>
              <a:t>All Players and potential Players</a:t>
            </a:r>
          </a:p>
          <a:p>
            <a:r>
              <a:rPr lang="en-AU" dirty="0" smtClean="0"/>
              <a:t>Our Communities </a:t>
            </a:r>
            <a:endParaRPr lang="en-AU" dirty="0"/>
          </a:p>
          <a:p>
            <a:r>
              <a:rPr lang="en-AU" dirty="0" smtClean="0"/>
              <a:t>The Office of Sport and Sport NSW</a:t>
            </a:r>
          </a:p>
          <a:p>
            <a:r>
              <a:rPr lang="en-AU" dirty="0" smtClean="0"/>
              <a:t>The original owners of the Land on which we play.</a:t>
            </a:r>
            <a:endParaRPr lang="en-AU" dirty="0"/>
          </a:p>
          <a:p>
            <a:pPr lvl="0"/>
            <a:r>
              <a:rPr lang="en-AU" dirty="0" smtClean="0"/>
              <a:t>Local Councils and NSW State Government</a:t>
            </a:r>
            <a:endParaRPr lang="en-AU" dirty="0"/>
          </a:p>
          <a:p>
            <a:pPr lvl="0"/>
            <a:r>
              <a:rPr lang="en-AU" dirty="0" smtClean="0"/>
              <a:t>Australian </a:t>
            </a:r>
            <a:r>
              <a:rPr lang="en-AU" dirty="0"/>
              <a:t>Croquet Association </a:t>
            </a:r>
            <a:endParaRPr lang="en-AU" dirty="0" smtClean="0"/>
          </a:p>
          <a:p>
            <a:pPr lvl="0"/>
            <a:r>
              <a:rPr lang="en-AU" dirty="0" smtClean="0"/>
              <a:t>Sport Australia </a:t>
            </a:r>
            <a:endParaRPr lang="en-AU" dirty="0"/>
          </a:p>
          <a:p>
            <a:pPr lvl="0"/>
            <a:r>
              <a:rPr lang="en-AU" dirty="0" smtClean="0"/>
              <a:t>World </a:t>
            </a:r>
            <a:r>
              <a:rPr lang="en-AU" dirty="0"/>
              <a:t>Croquet Federation </a:t>
            </a:r>
          </a:p>
          <a:p>
            <a:pPr lvl="0"/>
            <a:r>
              <a:rPr lang="en-AU" dirty="0" smtClean="0"/>
              <a:t>Sponsors </a:t>
            </a:r>
            <a:endParaRPr lang="en-AU" dirty="0"/>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8739" y="6249266"/>
            <a:ext cx="675190" cy="60873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104" y="1828799"/>
            <a:ext cx="2405347" cy="228021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04" y="4256592"/>
            <a:ext cx="2405348" cy="1634922"/>
          </a:xfrm>
          <a:prstGeom prst="rect">
            <a:avLst/>
          </a:prstGeom>
        </p:spPr>
      </p:pic>
    </p:spTree>
    <p:extLst>
      <p:ext uri="{BB962C8B-B14F-4D97-AF65-F5344CB8AC3E}">
        <p14:creationId xmlns:p14="http://schemas.microsoft.com/office/powerpoint/2010/main" val="121945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905" y="255319"/>
            <a:ext cx="3268356" cy="606294"/>
          </a:xfrm>
        </p:spPr>
        <p:txBody>
          <a:bodyPr>
            <a:normAutofit fontScale="90000"/>
          </a:bodyPr>
          <a:lstStyle/>
          <a:p>
            <a:r>
              <a:rPr lang="en-AU" sz="3600" dirty="0" smtClean="0">
                <a:solidFill>
                  <a:srgbClr val="00B0F0"/>
                </a:solidFill>
              </a:rPr>
              <a:t>OUR 5 PILLARS</a:t>
            </a:r>
            <a:endParaRPr lang="en-AU" sz="3600" dirty="0">
              <a:solidFill>
                <a:srgbClr val="00B0F0"/>
              </a:solidFill>
            </a:endParaRPr>
          </a:p>
        </p:txBody>
      </p:sp>
      <p:sp>
        <p:nvSpPr>
          <p:cNvPr id="3" name="Content Placeholder 2"/>
          <p:cNvSpPr>
            <a:spLocks noGrp="1"/>
          </p:cNvSpPr>
          <p:nvPr>
            <p:ph sz="half" idx="1"/>
          </p:nvPr>
        </p:nvSpPr>
        <p:spPr>
          <a:xfrm>
            <a:off x="1367065" y="1154757"/>
            <a:ext cx="3697724" cy="2639296"/>
          </a:xfrm>
        </p:spPr>
        <p:txBody>
          <a:bodyPr>
            <a:normAutofit fontScale="62500" lnSpcReduction="20000"/>
          </a:bodyPr>
          <a:lstStyle/>
          <a:p>
            <a:pPr marL="6160" indent="0" algn="ctr">
              <a:buNone/>
            </a:pPr>
            <a:r>
              <a:rPr lang="en-AU" b="1" dirty="0">
                <a:solidFill>
                  <a:srgbClr val="00B0F0"/>
                </a:solidFill>
              </a:rPr>
              <a:t>Governance and Finance </a:t>
            </a:r>
          </a:p>
          <a:p>
            <a:pPr marL="6160" indent="0">
              <a:buNone/>
            </a:pPr>
            <a:r>
              <a:rPr lang="en-AU" dirty="0"/>
              <a:t>Croquet </a:t>
            </a:r>
            <a:r>
              <a:rPr lang="en-AU" dirty="0" smtClean="0"/>
              <a:t>NSW recognises </a:t>
            </a:r>
            <a:r>
              <a:rPr lang="en-AU" dirty="0"/>
              <a:t>the need to continually improve the administration and governance of the Sport. Policies and procedures need to be regularly reviewed and revised. Croquet </a:t>
            </a:r>
            <a:r>
              <a:rPr lang="en-AU" dirty="0" smtClean="0"/>
              <a:t>NSW </a:t>
            </a:r>
            <a:r>
              <a:rPr lang="en-AU" dirty="0"/>
              <a:t>is aware of its responsibility to deliver a high standard of financial management and to explore opportunities to increase revenue whilst </a:t>
            </a:r>
            <a:r>
              <a:rPr lang="en-AU" dirty="0" smtClean="0"/>
              <a:t>ensuring affiliation fees meet the needs of the membership and the organisation.</a:t>
            </a:r>
            <a:endParaRPr lang="en-AU" dirty="0"/>
          </a:p>
          <a:p>
            <a:endParaRPr lang="en-AU" dirty="0"/>
          </a:p>
        </p:txBody>
      </p:sp>
      <p:sp>
        <p:nvSpPr>
          <p:cNvPr id="4" name="Content Placeholder 3"/>
          <p:cNvSpPr>
            <a:spLocks noGrp="1"/>
          </p:cNvSpPr>
          <p:nvPr>
            <p:ph sz="half" idx="2"/>
          </p:nvPr>
        </p:nvSpPr>
        <p:spPr>
          <a:xfrm>
            <a:off x="1397087" y="3647631"/>
            <a:ext cx="3381757" cy="3063947"/>
          </a:xfrm>
        </p:spPr>
        <p:txBody>
          <a:bodyPr>
            <a:normAutofit fontScale="62500" lnSpcReduction="20000"/>
          </a:bodyPr>
          <a:lstStyle/>
          <a:p>
            <a:pPr marL="6160" indent="0" algn="ctr">
              <a:buNone/>
            </a:pPr>
            <a:r>
              <a:rPr lang="en-AU" b="1" dirty="0">
                <a:solidFill>
                  <a:srgbClr val="00B0F0"/>
                </a:solidFill>
              </a:rPr>
              <a:t>Marketing Promotion and External Communication </a:t>
            </a:r>
          </a:p>
          <a:p>
            <a:pPr marL="6160" indent="0">
              <a:buNone/>
            </a:pPr>
            <a:r>
              <a:rPr lang="en-AU" dirty="0"/>
              <a:t>Croquet </a:t>
            </a:r>
            <a:r>
              <a:rPr lang="en-AU" dirty="0" smtClean="0"/>
              <a:t>NSW </a:t>
            </a:r>
            <a:r>
              <a:rPr lang="en-AU" dirty="0"/>
              <a:t>recognises that the survival and growth of croquet relies on Croquet </a:t>
            </a:r>
            <a:r>
              <a:rPr lang="en-AU" dirty="0" smtClean="0"/>
              <a:t>NSW promoting </a:t>
            </a:r>
            <a:r>
              <a:rPr lang="en-AU" dirty="0"/>
              <a:t>and marketing the sport to the community. The sporting, recreational, health and social </a:t>
            </a:r>
            <a:r>
              <a:rPr lang="en-AU" sz="2200" dirty="0"/>
              <a:t>benefits</a:t>
            </a:r>
            <a:r>
              <a:rPr lang="en-AU" dirty="0"/>
              <a:t> of the sport are its key selling points. Croquet is a sport for all ages and </a:t>
            </a:r>
            <a:r>
              <a:rPr lang="en-AU" dirty="0" smtClean="0"/>
              <a:t>Croquet NSW </a:t>
            </a:r>
            <a:r>
              <a:rPr lang="en-AU" dirty="0"/>
              <a:t>needs to convey that message to the community. </a:t>
            </a:r>
            <a:r>
              <a:rPr lang="en-AU" dirty="0" smtClean="0"/>
              <a:t>Croquet NSW </a:t>
            </a:r>
            <a:r>
              <a:rPr lang="en-AU" dirty="0"/>
              <a:t>will continue to </a:t>
            </a:r>
            <a:r>
              <a:rPr lang="en-AU" dirty="0" smtClean="0"/>
              <a:t>seek and develop </a:t>
            </a:r>
            <a:r>
              <a:rPr lang="en-AU" dirty="0"/>
              <a:t>partnerships with government and private sector </a:t>
            </a:r>
            <a:r>
              <a:rPr lang="en-AU" dirty="0" smtClean="0"/>
              <a:t>stakeholders.</a:t>
            </a:r>
            <a:endParaRPr lang="en-AU" dirty="0"/>
          </a:p>
        </p:txBody>
      </p:sp>
      <p:sp>
        <p:nvSpPr>
          <p:cNvPr id="5" name="Content Placeholder 3"/>
          <p:cNvSpPr txBox="1">
            <a:spLocks/>
          </p:cNvSpPr>
          <p:nvPr/>
        </p:nvSpPr>
        <p:spPr>
          <a:xfrm>
            <a:off x="5924671" y="1285297"/>
            <a:ext cx="3894222" cy="2823715"/>
          </a:xfrm>
          <a:prstGeom prst="rect">
            <a:avLst/>
          </a:prstGeom>
        </p:spPr>
        <p:txBody>
          <a:bodyPr vert="horz" lIns="91440" tIns="45720" rIns="91440" bIns="45720" rtlCol="0">
            <a:norm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pPr marL="6160" indent="0">
              <a:buFont typeface="Wingdings" panose="05000000000000000000" pitchFamily="2" charset="2"/>
              <a:buNone/>
            </a:pPr>
            <a:r>
              <a:rPr lang="en-AU" b="1" dirty="0" smtClean="0">
                <a:solidFill>
                  <a:srgbClr val="00B0F0"/>
                </a:solidFill>
              </a:rPr>
              <a:t> </a:t>
            </a:r>
          </a:p>
        </p:txBody>
      </p:sp>
      <p:sp>
        <p:nvSpPr>
          <p:cNvPr id="6" name="Content Placeholder 3"/>
          <p:cNvSpPr txBox="1">
            <a:spLocks/>
          </p:cNvSpPr>
          <p:nvPr/>
        </p:nvSpPr>
        <p:spPr>
          <a:xfrm>
            <a:off x="5782851" y="3800905"/>
            <a:ext cx="5200862" cy="2326512"/>
          </a:xfrm>
          <a:prstGeom prst="rect">
            <a:avLst/>
          </a:prstGeom>
        </p:spPr>
        <p:txBody>
          <a:bodyPr vert="horz" lIns="91440" tIns="45720" rIns="91440" bIns="45720" rtlCol="0">
            <a:normAutofit fontScale="25000" lnSpcReduction="20000"/>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pPr marL="6160" indent="0" algn="ctr">
              <a:buNone/>
            </a:pPr>
            <a:r>
              <a:rPr lang="en-AU" sz="3700" b="1" dirty="0" smtClean="0">
                <a:solidFill>
                  <a:srgbClr val="00B0F0"/>
                </a:solidFill>
              </a:rPr>
              <a:t> </a:t>
            </a:r>
            <a:r>
              <a:rPr lang="en-AU" sz="5600" b="1" dirty="0" smtClean="0">
                <a:solidFill>
                  <a:srgbClr val="00B0F0"/>
                </a:solidFill>
              </a:rPr>
              <a:t>Coaching, Player </a:t>
            </a:r>
            <a:r>
              <a:rPr lang="en-AU" sz="5600" b="1" dirty="0">
                <a:solidFill>
                  <a:srgbClr val="00B0F0"/>
                </a:solidFill>
              </a:rPr>
              <a:t>Development </a:t>
            </a:r>
            <a:r>
              <a:rPr lang="en-AU" sz="5600" b="1" dirty="0" smtClean="0">
                <a:solidFill>
                  <a:srgbClr val="00B0F0"/>
                </a:solidFill>
              </a:rPr>
              <a:t> and Competition</a:t>
            </a:r>
            <a:endParaRPr lang="en-AU" sz="5600" b="1" dirty="0">
              <a:solidFill>
                <a:srgbClr val="00B0F0"/>
              </a:solidFill>
            </a:endParaRPr>
          </a:p>
          <a:p>
            <a:pPr marL="6160" indent="0">
              <a:buNone/>
            </a:pPr>
            <a:r>
              <a:rPr lang="en-AU" sz="5600" dirty="0"/>
              <a:t>Croquet </a:t>
            </a:r>
            <a:r>
              <a:rPr lang="en-AU" sz="5600" dirty="0" smtClean="0"/>
              <a:t>NSW recognises </a:t>
            </a:r>
            <a:r>
              <a:rPr lang="en-AU" sz="5600" dirty="0"/>
              <a:t>the value of teaching new players all codes of Croquet. Croquet </a:t>
            </a:r>
            <a:r>
              <a:rPr lang="en-AU" sz="5600" dirty="0" smtClean="0"/>
              <a:t>NSW also needs </a:t>
            </a:r>
            <a:r>
              <a:rPr lang="en-AU" sz="5600" dirty="0"/>
              <a:t>to provide ongoing training for the development of coaches and referees in all clubs – city and country. Croquet </a:t>
            </a:r>
            <a:r>
              <a:rPr lang="en-AU" sz="5600" dirty="0" smtClean="0"/>
              <a:t>NSW </a:t>
            </a:r>
            <a:r>
              <a:rPr lang="en-AU" sz="5600" dirty="0"/>
              <a:t>needs to provide coaching and development opportunities to players at all levels of the sport. </a:t>
            </a:r>
            <a:r>
              <a:rPr lang="en-AU" sz="5600" dirty="0" smtClean="0"/>
              <a:t>Croquet </a:t>
            </a:r>
            <a:r>
              <a:rPr lang="en-AU" sz="5600" dirty="0"/>
              <a:t>provides sport and recreational opportunities to a wide range of athletes. Croquet </a:t>
            </a:r>
            <a:r>
              <a:rPr lang="en-AU" sz="5600" dirty="0" smtClean="0"/>
              <a:t>NSW </a:t>
            </a:r>
            <a:r>
              <a:rPr lang="en-AU" sz="5600" dirty="0"/>
              <a:t>needs to provide playing opportunities that encourage and challenge players at social, club, state, national and international levels. Croquet </a:t>
            </a:r>
            <a:r>
              <a:rPr lang="en-AU" sz="5600" dirty="0" smtClean="0"/>
              <a:t>NSW needs </a:t>
            </a:r>
            <a:r>
              <a:rPr lang="en-AU" sz="5600" dirty="0"/>
              <a:t>to support both city and country clubs in these endeavours</a:t>
            </a:r>
          </a:p>
          <a:p>
            <a:pPr marL="6160" indent="0">
              <a:buNone/>
            </a:pPr>
            <a:r>
              <a:rPr lang="en-AU" sz="3700" dirty="0" smtClean="0"/>
              <a:t>.</a:t>
            </a:r>
            <a:endParaRPr lang="en-AU" sz="3700" dirty="0"/>
          </a:p>
        </p:txBody>
      </p:sp>
      <p:sp>
        <p:nvSpPr>
          <p:cNvPr id="8" name="Rectangle 7"/>
          <p:cNvSpPr/>
          <p:nvPr/>
        </p:nvSpPr>
        <p:spPr>
          <a:xfrm>
            <a:off x="5685692" y="2077687"/>
            <a:ext cx="5298021" cy="1600438"/>
          </a:xfrm>
          <a:prstGeom prst="rect">
            <a:avLst/>
          </a:prstGeom>
        </p:spPr>
        <p:txBody>
          <a:bodyPr wrap="square">
            <a:spAutoFit/>
          </a:bodyPr>
          <a:lstStyle/>
          <a:p>
            <a:pPr algn="ctr">
              <a:spcAft>
                <a:spcPts val="0"/>
              </a:spcAft>
            </a:pPr>
            <a:r>
              <a:rPr lang="en-AU" sz="1400" b="1" dirty="0" smtClean="0">
                <a:solidFill>
                  <a:srgbClr val="00B0F0"/>
                </a:solidFill>
                <a:ea typeface="Calibri" panose="020F0502020204030204" pitchFamily="34" charset="0"/>
              </a:rPr>
              <a:t>Internal </a:t>
            </a:r>
            <a:r>
              <a:rPr lang="en-AU" sz="1400" b="1" dirty="0">
                <a:solidFill>
                  <a:srgbClr val="00B0F0"/>
                </a:solidFill>
                <a:ea typeface="Calibri" panose="020F0502020204030204" pitchFamily="34" charset="0"/>
              </a:rPr>
              <a:t>Communication </a:t>
            </a:r>
            <a:r>
              <a:rPr lang="en-AU" sz="1400" b="1" dirty="0" smtClean="0">
                <a:solidFill>
                  <a:srgbClr val="00B0F0"/>
                </a:solidFill>
                <a:ea typeface="Calibri" panose="020F0502020204030204" pitchFamily="34" charset="0"/>
              </a:rPr>
              <a:t>and Club Support</a:t>
            </a:r>
          </a:p>
          <a:p>
            <a:pPr>
              <a:spcAft>
                <a:spcPts val="0"/>
              </a:spcAft>
            </a:pPr>
            <a:endParaRPr lang="en-AU" sz="1400" dirty="0">
              <a:solidFill>
                <a:srgbClr val="00B0F0"/>
              </a:solidFill>
              <a:ea typeface="Calibri" panose="020F0502020204030204" pitchFamily="34" charset="0"/>
            </a:endParaRPr>
          </a:p>
          <a:p>
            <a:pPr>
              <a:spcAft>
                <a:spcPts val="0"/>
              </a:spcAft>
            </a:pPr>
            <a:r>
              <a:rPr lang="en-AU" sz="1400" dirty="0" smtClean="0">
                <a:ea typeface="Calibri" panose="020F0502020204030204" pitchFamily="34" charset="0"/>
              </a:rPr>
              <a:t>We </a:t>
            </a:r>
            <a:r>
              <a:rPr lang="en-AU" sz="1400" dirty="0">
                <a:ea typeface="Calibri" panose="020F0502020204030204" pitchFamily="34" charset="0"/>
              </a:rPr>
              <a:t>need to ensure that </a:t>
            </a:r>
            <a:r>
              <a:rPr lang="en-AU" sz="1400" dirty="0" smtClean="0">
                <a:ea typeface="Calibri" panose="020F0502020204030204" pitchFamily="34" charset="0"/>
              </a:rPr>
              <a:t>the communication between officials, clubs and players is transparent, accurate and meaningful. Croquet NSW </a:t>
            </a:r>
            <a:r>
              <a:rPr lang="en-AU" sz="1400" dirty="0">
                <a:ea typeface="Calibri" panose="020F0502020204030204" pitchFamily="34" charset="0"/>
              </a:rPr>
              <a:t>recognises the importance of </a:t>
            </a:r>
            <a:r>
              <a:rPr lang="en-AU" sz="1400" dirty="0" smtClean="0">
                <a:ea typeface="Calibri" panose="020F0502020204030204" pitchFamily="34" charset="0"/>
              </a:rPr>
              <a:t>integrity</a:t>
            </a:r>
            <a:r>
              <a:rPr lang="en-AU" sz="1400" dirty="0">
                <a:ea typeface="Calibri" panose="020F0502020204030204" pitchFamily="34" charset="0"/>
              </a:rPr>
              <a:t> </a:t>
            </a:r>
            <a:r>
              <a:rPr lang="en-AU" sz="1400" dirty="0" smtClean="0">
                <a:ea typeface="Calibri" panose="020F0502020204030204" pitchFamily="34" charset="0"/>
              </a:rPr>
              <a:t>and clarity </a:t>
            </a:r>
            <a:r>
              <a:rPr lang="en-AU" sz="1400" dirty="0">
                <a:ea typeface="Calibri" panose="020F0502020204030204" pitchFamily="34" charset="0"/>
              </a:rPr>
              <a:t>in all communications with its member </a:t>
            </a:r>
            <a:r>
              <a:rPr lang="en-AU" sz="1400" dirty="0" smtClean="0">
                <a:ea typeface="Calibri" panose="020F0502020204030204" pitchFamily="34" charset="0"/>
              </a:rPr>
              <a:t>clubs, players and stakeholders. </a:t>
            </a:r>
            <a:endParaRPr lang="en-AU" sz="1400" dirty="0">
              <a:effectLst/>
              <a:ea typeface="Calibri" panose="020F0502020204030204" pitchFamily="34" charset="0"/>
            </a:endParaRPr>
          </a:p>
        </p:txBody>
      </p:sp>
      <p:sp>
        <p:nvSpPr>
          <p:cNvPr id="9" name="Rectangle 8"/>
          <p:cNvSpPr/>
          <p:nvPr/>
        </p:nvSpPr>
        <p:spPr>
          <a:xfrm>
            <a:off x="5685692" y="139025"/>
            <a:ext cx="5200862" cy="1815882"/>
          </a:xfrm>
          <a:prstGeom prst="rect">
            <a:avLst/>
          </a:prstGeom>
        </p:spPr>
        <p:txBody>
          <a:bodyPr wrap="square">
            <a:spAutoFit/>
          </a:bodyPr>
          <a:lstStyle/>
          <a:p>
            <a:pPr algn="ctr">
              <a:spcAft>
                <a:spcPts val="0"/>
              </a:spcAft>
            </a:pPr>
            <a:r>
              <a:rPr lang="en-AU" sz="1400" b="1" dirty="0" smtClean="0">
                <a:solidFill>
                  <a:srgbClr val="00B0F0"/>
                </a:solidFill>
                <a:ea typeface="Calibri" panose="020F0502020204030204" pitchFamily="34" charset="0"/>
              </a:rPr>
              <a:t>Volunteers, Managers, Referees and Coaches</a:t>
            </a:r>
          </a:p>
          <a:p>
            <a:pPr>
              <a:spcAft>
                <a:spcPts val="0"/>
              </a:spcAft>
            </a:pPr>
            <a:endParaRPr lang="en-AU" sz="1400" dirty="0">
              <a:solidFill>
                <a:srgbClr val="00B0F0"/>
              </a:solidFill>
              <a:ea typeface="Calibri" panose="020F0502020204030204" pitchFamily="34" charset="0"/>
            </a:endParaRPr>
          </a:p>
          <a:p>
            <a:pPr>
              <a:spcAft>
                <a:spcPts val="0"/>
              </a:spcAft>
            </a:pPr>
            <a:r>
              <a:rPr lang="en-AU" sz="1400" dirty="0">
                <a:ea typeface="Calibri" panose="020F0502020204030204" pitchFamily="34" charset="0"/>
              </a:rPr>
              <a:t>Croquet </a:t>
            </a:r>
            <a:r>
              <a:rPr lang="en-AU" sz="1400" dirty="0" smtClean="0">
                <a:ea typeface="Calibri" panose="020F0502020204030204" pitchFamily="34" charset="0"/>
              </a:rPr>
              <a:t>NSW recognises </a:t>
            </a:r>
            <a:r>
              <a:rPr lang="en-AU" sz="1400" dirty="0">
                <a:ea typeface="Calibri" panose="020F0502020204030204" pitchFamily="34" charset="0"/>
              </a:rPr>
              <a:t>the valuable contribution made by our volunteers to the Sport. We need to ensure that our volunteers and officials </a:t>
            </a:r>
            <a:r>
              <a:rPr lang="en-AU" sz="1200" dirty="0">
                <a:ea typeface="Calibri" panose="020F0502020204030204" pitchFamily="34" charset="0"/>
              </a:rPr>
              <a:t>receive</a:t>
            </a:r>
            <a:r>
              <a:rPr lang="en-AU" sz="1400" dirty="0">
                <a:ea typeface="Calibri" panose="020F0502020204030204" pitchFamily="34" charset="0"/>
              </a:rPr>
              <a:t> the support and training necessary for them to carry out their roles in a positive and welcoming manner. We should recognise their areas of expertise and ensure that they are included in decision-making processes. </a:t>
            </a:r>
            <a:endParaRPr lang="en-AU" sz="1400" dirty="0">
              <a:effectLst/>
              <a:ea typeface="Calibri" panose="020F050202020403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8739" y="6249266"/>
            <a:ext cx="675190" cy="608734"/>
          </a:xfrm>
          <a:prstGeom prst="rect">
            <a:avLst/>
          </a:prstGeom>
        </p:spPr>
      </p:pic>
    </p:spTree>
    <p:extLst>
      <p:ext uri="{BB962C8B-B14F-4D97-AF65-F5344CB8AC3E}">
        <p14:creationId xmlns:p14="http://schemas.microsoft.com/office/powerpoint/2010/main" val="244321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160" y="0"/>
            <a:ext cx="2664361" cy="1903241"/>
          </a:xfrm>
        </p:spPr>
        <p:txBody>
          <a:bodyPr/>
          <a:lstStyle/>
          <a:p>
            <a:r>
              <a:rPr lang="en-AU" dirty="0" smtClean="0"/>
              <a:t>Governance</a:t>
            </a:r>
            <a:br>
              <a:rPr lang="en-AU" dirty="0" smtClean="0"/>
            </a:br>
            <a:r>
              <a:rPr lang="en-AU" dirty="0" smtClean="0"/>
              <a:t>&amp;</a:t>
            </a:r>
            <a:br>
              <a:rPr lang="en-AU" dirty="0" smtClean="0"/>
            </a:br>
            <a:r>
              <a:rPr lang="en-AU" dirty="0" smtClean="0"/>
              <a:t>Finance</a:t>
            </a:r>
            <a:endParaRPr lang="en-AU" dirty="0"/>
          </a:p>
        </p:txBody>
      </p:sp>
      <p:sp>
        <p:nvSpPr>
          <p:cNvPr id="4" name="Text Placeholder 3"/>
          <p:cNvSpPr>
            <a:spLocks noGrp="1"/>
          </p:cNvSpPr>
          <p:nvPr>
            <p:ph type="body" sz="half" idx="2"/>
          </p:nvPr>
        </p:nvSpPr>
        <p:spPr>
          <a:xfrm>
            <a:off x="1049161" y="1903241"/>
            <a:ext cx="2145143" cy="4704823"/>
          </a:xfrm>
        </p:spPr>
        <p:txBody>
          <a:bodyPr>
            <a:noAutofit/>
          </a:bodyPr>
          <a:lstStyle/>
          <a:p>
            <a:r>
              <a:rPr lang="en-AU" sz="1200" i="1" dirty="0" smtClean="0">
                <a:solidFill>
                  <a:srgbClr val="00B0F0"/>
                </a:solidFill>
              </a:rPr>
              <a:t>Croquet NSW will follow guidelines provided in</a:t>
            </a:r>
            <a:r>
              <a:rPr lang="en-AU" sz="1200" i="1" dirty="0">
                <a:solidFill>
                  <a:srgbClr val="00B0F0"/>
                </a:solidFill>
              </a:rPr>
              <a:t> </a:t>
            </a:r>
            <a:r>
              <a:rPr lang="en-AU" sz="1200" i="1" dirty="0" smtClean="0">
                <a:solidFill>
                  <a:srgbClr val="00B0F0"/>
                </a:solidFill>
              </a:rPr>
              <a:t>the CNSW Constitution and Policies in conjunction with the expectations of Sport NSW.</a:t>
            </a:r>
          </a:p>
          <a:p>
            <a:r>
              <a:rPr lang="en-AU" sz="1200" i="1" dirty="0" smtClean="0">
                <a:solidFill>
                  <a:srgbClr val="00B0F0"/>
                </a:solidFill>
              </a:rPr>
              <a:t>CNSW will apply an appropriate risk management strategy to all its actions.CNSW are committed to accountable, ethical and transparent actions that deliver compliant and enhanced outcomes for clubs and their members.</a:t>
            </a:r>
            <a:r>
              <a:rPr lang="en-AU" sz="1200" i="1" dirty="0"/>
              <a:t> </a:t>
            </a:r>
            <a:endParaRPr lang="en-AU" sz="1200" i="1" dirty="0" smtClean="0"/>
          </a:p>
          <a:p>
            <a:r>
              <a:rPr lang="en-AU" sz="1200" i="1" dirty="0" smtClean="0">
                <a:solidFill>
                  <a:srgbClr val="00B0F0"/>
                </a:solidFill>
              </a:rPr>
              <a:t>Croquet NSW will be actively  inclusive </a:t>
            </a:r>
            <a:r>
              <a:rPr lang="en-AU" sz="1200" i="1" dirty="0">
                <a:solidFill>
                  <a:srgbClr val="00B0F0"/>
                </a:solidFill>
              </a:rPr>
              <a:t>and supportive of </a:t>
            </a:r>
            <a:r>
              <a:rPr lang="en-AU" sz="1200" i="1" dirty="0" smtClean="0">
                <a:solidFill>
                  <a:srgbClr val="00B0F0"/>
                </a:solidFill>
              </a:rPr>
              <a:t>all clubs in relation to their own Governance and compliance.</a:t>
            </a:r>
            <a:endParaRPr lang="en-AU" sz="1200" i="1" dirty="0">
              <a:solidFill>
                <a:srgbClr val="00B0F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15346731"/>
              </p:ext>
            </p:extLst>
          </p:nvPr>
        </p:nvGraphicFramePr>
        <p:xfrm>
          <a:off x="3194303" y="115747"/>
          <a:ext cx="8009994" cy="6642132"/>
        </p:xfrm>
        <a:graphic>
          <a:graphicData uri="http://schemas.openxmlformats.org/drawingml/2006/table">
            <a:tbl>
              <a:tblPr firstRow="1" bandRow="1">
                <a:tableStyleId>{5C22544A-7EE6-4342-B048-85BDC9FD1C3A}</a:tableStyleId>
              </a:tblPr>
              <a:tblGrid>
                <a:gridCol w="810538">
                  <a:extLst>
                    <a:ext uri="{9D8B030D-6E8A-4147-A177-3AD203B41FA5}">
                      <a16:colId xmlns:a16="http://schemas.microsoft.com/office/drawing/2014/main" val="2569188629"/>
                    </a:ext>
                  </a:extLst>
                </a:gridCol>
                <a:gridCol w="2777924">
                  <a:extLst>
                    <a:ext uri="{9D8B030D-6E8A-4147-A177-3AD203B41FA5}">
                      <a16:colId xmlns:a16="http://schemas.microsoft.com/office/drawing/2014/main" val="2676082552"/>
                    </a:ext>
                  </a:extLst>
                </a:gridCol>
                <a:gridCol w="2581134">
                  <a:extLst>
                    <a:ext uri="{9D8B030D-6E8A-4147-A177-3AD203B41FA5}">
                      <a16:colId xmlns:a16="http://schemas.microsoft.com/office/drawing/2014/main" val="807393799"/>
                    </a:ext>
                  </a:extLst>
                </a:gridCol>
                <a:gridCol w="1840398">
                  <a:extLst>
                    <a:ext uri="{9D8B030D-6E8A-4147-A177-3AD203B41FA5}">
                      <a16:colId xmlns:a16="http://schemas.microsoft.com/office/drawing/2014/main" val="98500043"/>
                    </a:ext>
                  </a:extLst>
                </a:gridCol>
              </a:tblGrid>
              <a:tr h="509697">
                <a:tc>
                  <a:txBody>
                    <a:bodyPr/>
                    <a:lstStyle/>
                    <a:p>
                      <a:r>
                        <a:rPr lang="en-AU" sz="1400" dirty="0" smtClean="0"/>
                        <a:t>KEY</a:t>
                      </a:r>
                      <a:r>
                        <a:rPr lang="en-AU" sz="1400" baseline="0" dirty="0" smtClean="0"/>
                        <a:t>  </a:t>
                      </a:r>
                      <a:r>
                        <a:rPr lang="en-AU" sz="1400" dirty="0" smtClean="0"/>
                        <a:t>AREAS</a:t>
                      </a:r>
                      <a:endParaRPr lang="en-AU" sz="1400" dirty="0"/>
                    </a:p>
                  </a:txBody>
                  <a:tcPr/>
                </a:tc>
                <a:tc>
                  <a:txBody>
                    <a:bodyPr/>
                    <a:lstStyle/>
                    <a:p>
                      <a:pPr algn="ctr"/>
                      <a:r>
                        <a:rPr lang="en-AU" sz="1400" dirty="0" smtClean="0"/>
                        <a:t>Governance</a:t>
                      </a:r>
                    </a:p>
                  </a:txBody>
                  <a:tcPr/>
                </a:tc>
                <a:tc>
                  <a:txBody>
                    <a:bodyPr/>
                    <a:lstStyle/>
                    <a:p>
                      <a:pPr algn="ctr"/>
                      <a:r>
                        <a:rPr lang="en-AU" sz="1400" dirty="0" smtClean="0"/>
                        <a:t>Finance</a:t>
                      </a:r>
                    </a:p>
                  </a:txBody>
                  <a:tcPr/>
                </a:tc>
                <a:tc>
                  <a:txBody>
                    <a:bodyPr/>
                    <a:lstStyle/>
                    <a:p>
                      <a:pPr algn="ctr"/>
                      <a:r>
                        <a:rPr lang="en-AU" sz="1400" dirty="0" smtClean="0"/>
                        <a:t>Outcomes</a:t>
                      </a:r>
                      <a:endParaRPr lang="en-AU" sz="1400" dirty="0"/>
                    </a:p>
                  </a:txBody>
                  <a:tcPr/>
                </a:tc>
                <a:extLst>
                  <a:ext uri="{0D108BD9-81ED-4DB2-BD59-A6C34878D82A}">
                    <a16:rowId xmlns:a16="http://schemas.microsoft.com/office/drawing/2014/main" val="486010396"/>
                  </a:ext>
                </a:extLst>
              </a:tr>
              <a:tr h="2329212">
                <a:tc>
                  <a:txBody>
                    <a:bodyPr/>
                    <a:lstStyle/>
                    <a:p>
                      <a:r>
                        <a:rPr lang="en-AU" sz="1200" b="1" dirty="0" smtClean="0">
                          <a:solidFill>
                            <a:schemeClr val="bg1"/>
                          </a:solidFill>
                        </a:rPr>
                        <a:t>Actions </a:t>
                      </a:r>
                    </a:p>
                    <a:p>
                      <a:r>
                        <a:rPr lang="en-AU" sz="1200" b="1" dirty="0" smtClean="0">
                          <a:solidFill>
                            <a:schemeClr val="bg1"/>
                          </a:solidFill>
                        </a:rPr>
                        <a:t>2020</a:t>
                      </a:r>
                      <a:endParaRPr lang="en-AU" sz="1200" b="1" dirty="0">
                        <a:solidFill>
                          <a:schemeClr val="bg1"/>
                        </a:solidFill>
                      </a:endParaRPr>
                    </a:p>
                  </a:txBody>
                  <a:tcPr/>
                </a:tc>
                <a:tc>
                  <a:txBody>
                    <a:bodyPr/>
                    <a:lstStyle/>
                    <a:p>
                      <a:pPr marL="171450" indent="-171450">
                        <a:buFont typeface="Wingdings" panose="05000000000000000000" pitchFamily="2" charset="2"/>
                        <a:buChar char="v"/>
                      </a:pPr>
                      <a:r>
                        <a:rPr lang="en-AU" sz="1100" dirty="0" smtClean="0"/>
                        <a:t>Create a new Constitution</a:t>
                      </a:r>
                    </a:p>
                    <a:p>
                      <a:pPr marL="171450" indent="-171450">
                        <a:buFont typeface="Wingdings" panose="05000000000000000000" pitchFamily="2" charset="2"/>
                        <a:buChar char="v"/>
                      </a:pPr>
                      <a:r>
                        <a:rPr lang="en-AU" sz="1100" dirty="0" smtClean="0"/>
                        <a:t>Use feedback from the Office of Sport “Organisation Health Survey” to ensure ongoing</a:t>
                      </a:r>
                      <a:r>
                        <a:rPr lang="en-AU" sz="1100" baseline="0" dirty="0" smtClean="0"/>
                        <a:t> revision and compliance.</a:t>
                      </a:r>
                    </a:p>
                    <a:p>
                      <a:pPr marL="171450" indent="-171450">
                        <a:buFont typeface="Wingdings" panose="05000000000000000000" pitchFamily="2" charset="2"/>
                        <a:buChar char="v"/>
                      </a:pPr>
                      <a:r>
                        <a:rPr lang="en-AU" sz="1100" baseline="0" dirty="0" smtClean="0"/>
                        <a:t>Finalise Strategic Plan 2020-2023 and deliver.</a:t>
                      </a:r>
                    </a:p>
                    <a:p>
                      <a:pPr marL="171450" indent="-171450">
                        <a:buFont typeface="Wingdings" panose="05000000000000000000" pitchFamily="2" charset="2"/>
                        <a:buChar char="v"/>
                      </a:pPr>
                      <a:r>
                        <a:rPr lang="en-AU" sz="1100" baseline="0" dirty="0" smtClean="0"/>
                        <a:t>Update Risk Management template, with a focus on Child Safety compliance.</a:t>
                      </a:r>
                    </a:p>
                    <a:p>
                      <a:pPr marL="171450" indent="-171450">
                        <a:buFont typeface="Wingdings" panose="05000000000000000000" pitchFamily="2" charset="2"/>
                        <a:buChar char="v"/>
                      </a:pPr>
                      <a:r>
                        <a:rPr lang="en-AU" sz="1100" baseline="0" dirty="0" smtClean="0"/>
                        <a:t>Sense check and review all Policies.</a:t>
                      </a:r>
                    </a:p>
                    <a:p>
                      <a:pPr marL="171450" indent="-171450">
                        <a:buFont typeface="Wingdings" panose="05000000000000000000" pitchFamily="2" charset="2"/>
                        <a:buChar char="v"/>
                      </a:pPr>
                      <a:r>
                        <a:rPr lang="en-AU" sz="1100" baseline="0" dirty="0" smtClean="0"/>
                        <a:t>Invite and Fund 5 Clubs to become Croquet Academies across the State</a:t>
                      </a:r>
                    </a:p>
                    <a:p>
                      <a:pPr marL="171450" indent="-171450">
                        <a:buFont typeface="Wingdings" panose="05000000000000000000" pitchFamily="2" charset="2"/>
                        <a:buChar char="v"/>
                      </a:pPr>
                      <a:r>
                        <a:rPr lang="en-AU" sz="1100" baseline="0" dirty="0" smtClean="0"/>
                        <a:t>Create a Board Succession Plan</a:t>
                      </a:r>
                      <a:endParaRPr lang="en-AU" sz="1100" dirty="0"/>
                    </a:p>
                  </a:txBody>
                  <a:tcPr/>
                </a:tc>
                <a:tc>
                  <a:txBody>
                    <a:bodyPr/>
                    <a:lstStyle/>
                    <a:p>
                      <a:pPr marL="171450" indent="-171450">
                        <a:buFont typeface="Wingdings" panose="05000000000000000000" pitchFamily="2" charset="2"/>
                        <a:buChar char="v"/>
                      </a:pPr>
                      <a:r>
                        <a:rPr lang="en-AU" sz="1100" dirty="0" smtClean="0"/>
                        <a:t>Review current Finance</a:t>
                      </a:r>
                      <a:r>
                        <a:rPr lang="en-AU" sz="1100" baseline="0" dirty="0" smtClean="0"/>
                        <a:t> Policy re: best practice and risk management assessment as per the “Organisational Health Survey”</a:t>
                      </a:r>
                    </a:p>
                    <a:p>
                      <a:pPr marL="171450" indent="-171450">
                        <a:buFont typeface="Wingdings" panose="05000000000000000000" pitchFamily="2" charset="2"/>
                        <a:buChar char="v"/>
                      </a:pPr>
                      <a:r>
                        <a:rPr lang="en-AU" sz="1100" baseline="0" dirty="0" smtClean="0"/>
                        <a:t>Implement transparent and accountable  procedures,via accurate data collection and procedures.</a:t>
                      </a:r>
                    </a:p>
                    <a:p>
                      <a:pPr marL="171450" indent="-171450">
                        <a:buFont typeface="Wingdings" panose="05000000000000000000" pitchFamily="2" charset="2"/>
                        <a:buChar char="v"/>
                      </a:pPr>
                      <a:r>
                        <a:rPr lang="en-AU" sz="1100" baseline="0" dirty="0" smtClean="0"/>
                        <a:t>Establish Grants Committee</a:t>
                      </a:r>
                    </a:p>
                    <a:p>
                      <a:pPr marL="171450" indent="-171450">
                        <a:buFont typeface="Wingdings" panose="05000000000000000000" pitchFamily="2" charset="2"/>
                        <a:buChar char="v"/>
                      </a:pPr>
                      <a:r>
                        <a:rPr lang="en-AU" sz="1100" baseline="0" dirty="0" smtClean="0"/>
                        <a:t>Commence Plan to run Financial year from Jan to Dec.</a:t>
                      </a:r>
                    </a:p>
                    <a:p>
                      <a:pPr marL="171450" indent="-171450">
                        <a:buFont typeface="Wingdings" panose="05000000000000000000" pitchFamily="2" charset="2"/>
                        <a:buChar char="v"/>
                      </a:pPr>
                      <a:r>
                        <a:rPr lang="en-AU" sz="1100" baseline="0" dirty="0" smtClean="0"/>
                        <a:t>Adjust Constitution requirement for Audit.</a:t>
                      </a:r>
                    </a:p>
                  </a:txBody>
                  <a:tcPr/>
                </a:tc>
                <a:tc>
                  <a:txBody>
                    <a:bodyPr/>
                    <a:lstStyle/>
                    <a:p>
                      <a:r>
                        <a:rPr lang="en-AU" sz="1100" dirty="0" smtClean="0"/>
                        <a:t>Improved </a:t>
                      </a:r>
                    </a:p>
                    <a:p>
                      <a:r>
                        <a:rPr lang="en-AU" sz="1100" dirty="0" smtClean="0"/>
                        <a:t>2020 Health Survey</a:t>
                      </a:r>
                      <a:r>
                        <a:rPr lang="en-AU" sz="1100" baseline="0" dirty="0" smtClean="0"/>
                        <a:t> </a:t>
                      </a:r>
                    </a:p>
                    <a:p>
                      <a:r>
                        <a:rPr lang="en-AU" sz="1100" baseline="0" dirty="0" smtClean="0"/>
                        <a:t>result</a:t>
                      </a:r>
                    </a:p>
                    <a:p>
                      <a:pPr marL="0" indent="0">
                        <a:buFont typeface="Wingdings" panose="05000000000000000000" pitchFamily="2" charset="2"/>
                        <a:buNone/>
                      </a:pPr>
                      <a:endParaRPr lang="en-AU" sz="1100" baseline="0" dirty="0" smtClean="0"/>
                    </a:p>
                    <a:p>
                      <a:pPr marL="0" indent="0">
                        <a:buFont typeface="Wingdings" panose="05000000000000000000" pitchFamily="2" charset="2"/>
                        <a:buNone/>
                      </a:pPr>
                      <a:r>
                        <a:rPr lang="en-AU" sz="1100" baseline="0" dirty="0" smtClean="0"/>
                        <a:t>&gt;60/90 Tier 1</a:t>
                      </a:r>
                    </a:p>
                    <a:p>
                      <a:pPr marL="0" indent="0">
                        <a:buFont typeface="Wingdings" panose="05000000000000000000" pitchFamily="2" charset="2"/>
                        <a:buNone/>
                      </a:pPr>
                      <a:r>
                        <a:rPr lang="en-AU" sz="1100" baseline="0" dirty="0" smtClean="0"/>
                        <a:t>&gt;15/18 Tier 2</a:t>
                      </a:r>
                    </a:p>
                    <a:p>
                      <a:pPr marL="0" indent="0">
                        <a:buFont typeface="Wingdings" panose="05000000000000000000" pitchFamily="2" charset="2"/>
                        <a:buNone/>
                      </a:pPr>
                      <a:endParaRPr lang="en-AU" sz="1100" baseline="0" dirty="0" smtClean="0"/>
                    </a:p>
                    <a:p>
                      <a:pPr marL="0" indent="0">
                        <a:buFont typeface="Wingdings" panose="05000000000000000000" pitchFamily="2" charset="2"/>
                        <a:buNone/>
                      </a:pPr>
                      <a:endParaRPr lang="en-AU" sz="1100" baseline="0" dirty="0" smtClean="0"/>
                    </a:p>
                    <a:p>
                      <a:pPr marL="0" indent="0">
                        <a:buFont typeface="Wingdings" panose="05000000000000000000" pitchFamily="2" charset="2"/>
                        <a:buNone/>
                      </a:pPr>
                      <a:endParaRPr lang="en-AU" sz="1100" baseline="0" dirty="0" smtClean="0"/>
                    </a:p>
                    <a:p>
                      <a:pPr marL="0" indent="0">
                        <a:buFont typeface="Wingdings" panose="05000000000000000000" pitchFamily="2" charset="2"/>
                        <a:buNone/>
                      </a:pPr>
                      <a:r>
                        <a:rPr lang="en-AU" sz="1100" baseline="0" dirty="0" smtClean="0"/>
                        <a:t>Alignment with ACA Fee and Insurance structures.</a:t>
                      </a:r>
                    </a:p>
                    <a:p>
                      <a:pPr marL="171450" indent="-171450">
                        <a:buFont typeface="Wingdings" panose="05000000000000000000" pitchFamily="2" charset="2"/>
                        <a:buChar char="Ø"/>
                      </a:pPr>
                      <a:endParaRPr lang="en-AU" sz="1100" baseline="0" dirty="0" smtClean="0"/>
                    </a:p>
                  </a:txBody>
                  <a:tcPr/>
                </a:tc>
                <a:extLst>
                  <a:ext uri="{0D108BD9-81ED-4DB2-BD59-A6C34878D82A}">
                    <a16:rowId xmlns:a16="http://schemas.microsoft.com/office/drawing/2014/main" val="1054853853"/>
                  </a:ext>
                </a:extLst>
              </a:tr>
              <a:tr h="1574063">
                <a:tc>
                  <a:txBody>
                    <a:bodyPr/>
                    <a:lstStyle/>
                    <a:p>
                      <a:r>
                        <a:rPr lang="en-AU" sz="1200" b="1" dirty="0" smtClean="0">
                          <a:solidFill>
                            <a:schemeClr val="bg1"/>
                          </a:solidFill>
                        </a:rPr>
                        <a:t>Actions </a:t>
                      </a:r>
                    </a:p>
                    <a:p>
                      <a:r>
                        <a:rPr lang="en-AU" sz="1200" b="1" dirty="0" smtClean="0">
                          <a:solidFill>
                            <a:schemeClr val="bg1"/>
                          </a:solidFill>
                        </a:rPr>
                        <a:t>2021</a:t>
                      </a:r>
                      <a:endParaRPr lang="en-AU" sz="1200" b="1" dirty="0">
                        <a:solidFill>
                          <a:schemeClr val="bg1"/>
                        </a:solidFill>
                      </a:endParaRPr>
                    </a:p>
                  </a:txBody>
                  <a:tcPr/>
                </a:tc>
                <a:tc>
                  <a:txBody>
                    <a:bodyPr/>
                    <a:lstStyle/>
                    <a:p>
                      <a:pPr marL="171450" indent="-171450">
                        <a:buFont typeface="Wingdings" panose="05000000000000000000" pitchFamily="2" charset="2"/>
                        <a:buChar char="v"/>
                      </a:pPr>
                      <a:r>
                        <a:rPr lang="en-AU" sz="1100" dirty="0" smtClean="0"/>
                        <a:t>Review the first year implementation of the New Constitution, amend as required.</a:t>
                      </a:r>
                    </a:p>
                    <a:p>
                      <a:pPr marL="171450" indent="-171450">
                        <a:buFont typeface="Wingdings" panose="05000000000000000000" pitchFamily="2" charset="2"/>
                        <a:buChar char="v"/>
                      </a:pPr>
                      <a:r>
                        <a:rPr lang="en-AU" sz="1100" dirty="0" smtClean="0"/>
                        <a:t>Review Strategic Plan</a:t>
                      </a:r>
                    </a:p>
                    <a:p>
                      <a:pPr marL="171450" indent="-171450">
                        <a:buFont typeface="Wingdings" panose="05000000000000000000" pitchFamily="2" charset="2"/>
                        <a:buChar char="v"/>
                      </a:pPr>
                      <a:r>
                        <a:rPr lang="en-AU" sz="1100" dirty="0" smtClean="0"/>
                        <a:t>Produce new Policies as required.</a:t>
                      </a:r>
                    </a:p>
                    <a:p>
                      <a:pPr marL="171450" indent="-171450">
                        <a:buFont typeface="Wingdings" panose="05000000000000000000" pitchFamily="2" charset="2"/>
                        <a:buChar char="v"/>
                      </a:pPr>
                      <a:r>
                        <a:rPr lang="en-AU" sz="1100" dirty="0" smtClean="0"/>
                        <a:t>Follow up all clubs for a compliant Constitution</a:t>
                      </a:r>
                    </a:p>
                    <a:p>
                      <a:pPr marL="171450" indent="-171450">
                        <a:buFont typeface="Wingdings" panose="05000000000000000000" pitchFamily="2" charset="2"/>
                        <a:buChar char="v"/>
                      </a:pPr>
                      <a:r>
                        <a:rPr lang="en-AU" sz="1100" dirty="0" smtClean="0"/>
                        <a:t>Enact</a:t>
                      </a:r>
                      <a:r>
                        <a:rPr lang="en-AU" sz="1100" baseline="0" dirty="0" smtClean="0"/>
                        <a:t> Board Succession Plan</a:t>
                      </a:r>
                      <a:endParaRPr lang="en-AU" sz="1100" dirty="0"/>
                    </a:p>
                  </a:txBody>
                  <a:tcPr/>
                </a:tc>
                <a:tc>
                  <a:txBody>
                    <a:bodyPr/>
                    <a:lstStyle/>
                    <a:p>
                      <a:pPr marL="171450" indent="-171450">
                        <a:buFont typeface="Wingdings" panose="05000000000000000000" pitchFamily="2" charset="2"/>
                        <a:buChar char="v"/>
                      </a:pPr>
                      <a:r>
                        <a:rPr lang="en-AU" sz="1100" dirty="0" smtClean="0"/>
                        <a:t>Complete</a:t>
                      </a:r>
                      <a:r>
                        <a:rPr lang="en-AU" sz="1100" baseline="0" dirty="0" smtClean="0"/>
                        <a:t> c</a:t>
                      </a:r>
                      <a:r>
                        <a:rPr lang="en-AU" sz="1100" dirty="0" smtClean="0"/>
                        <a:t>hangeover</a:t>
                      </a:r>
                      <a:r>
                        <a:rPr lang="en-AU" sz="1100" baseline="0" dirty="0" smtClean="0"/>
                        <a:t> to Jan/ Dec trading year.</a:t>
                      </a:r>
                    </a:p>
                    <a:p>
                      <a:pPr marL="171450" indent="-171450">
                        <a:buFont typeface="Wingdings" panose="05000000000000000000" pitchFamily="2" charset="2"/>
                        <a:buChar char="v"/>
                      </a:pPr>
                      <a:r>
                        <a:rPr lang="en-AU" sz="1100" baseline="0" dirty="0" smtClean="0"/>
                        <a:t>Complete a comprehensive Data base of members.</a:t>
                      </a:r>
                    </a:p>
                    <a:p>
                      <a:pPr marL="171450" indent="-171450">
                        <a:buFont typeface="Wingdings" panose="05000000000000000000" pitchFamily="2" charset="2"/>
                        <a:buChar char="v"/>
                      </a:pPr>
                      <a:r>
                        <a:rPr lang="en-AU" sz="1100" baseline="0" dirty="0" smtClean="0"/>
                        <a:t>Check accuracy of all CNSW  financial data.</a:t>
                      </a:r>
                    </a:p>
                    <a:p>
                      <a:pPr marL="171450" indent="-171450">
                        <a:buFont typeface="Wingdings" panose="05000000000000000000" pitchFamily="2" charset="2"/>
                        <a:buChar char="v"/>
                      </a:pPr>
                      <a:r>
                        <a:rPr lang="en-AU" sz="1100" baseline="0" dirty="0" smtClean="0"/>
                        <a:t>Produce a brief Financial Audit tool.</a:t>
                      </a:r>
                    </a:p>
                    <a:p>
                      <a:pPr marL="171450" indent="-171450">
                        <a:buFont typeface="Wingdings" panose="05000000000000000000" pitchFamily="2" charset="2"/>
                        <a:buChar char="v"/>
                      </a:pPr>
                      <a:r>
                        <a:rPr lang="en-AU" sz="1100" baseline="0" dirty="0" smtClean="0"/>
                        <a:t>Investment review.</a:t>
                      </a:r>
                      <a:endParaRPr lang="en-AU" sz="1100" dirty="0"/>
                    </a:p>
                  </a:txBody>
                  <a:tcPr/>
                </a:tc>
                <a:tc>
                  <a:txBody>
                    <a:bodyPr/>
                    <a:lstStyle/>
                    <a:p>
                      <a:r>
                        <a:rPr lang="en-AU" sz="1100" dirty="0" smtClean="0"/>
                        <a:t>Clubs and Association have a compliant Constitution and a Good Governance self audit</a:t>
                      </a:r>
                      <a:r>
                        <a:rPr lang="en-AU" sz="1100" baseline="0" dirty="0" smtClean="0"/>
                        <a:t> process in place.</a:t>
                      </a:r>
                    </a:p>
                    <a:p>
                      <a:r>
                        <a:rPr lang="en-AU" sz="1100" baseline="0" dirty="0" smtClean="0"/>
                        <a:t>All club level and State Policies are compliant and appropriate. Club Audit results &gt; 95%</a:t>
                      </a:r>
                      <a:endParaRPr lang="en-AU" sz="1100" dirty="0"/>
                    </a:p>
                  </a:txBody>
                  <a:tcPr/>
                </a:tc>
                <a:extLst>
                  <a:ext uri="{0D108BD9-81ED-4DB2-BD59-A6C34878D82A}">
                    <a16:rowId xmlns:a16="http://schemas.microsoft.com/office/drawing/2014/main" val="3274962312"/>
                  </a:ext>
                </a:extLst>
              </a:tr>
              <a:tr h="1409161">
                <a:tc>
                  <a:txBody>
                    <a:bodyPr/>
                    <a:lstStyle/>
                    <a:p>
                      <a:r>
                        <a:rPr lang="en-AU" sz="1200" b="1" dirty="0" smtClean="0">
                          <a:solidFill>
                            <a:schemeClr val="bg1"/>
                          </a:solidFill>
                        </a:rPr>
                        <a:t>Actions</a:t>
                      </a:r>
                      <a:r>
                        <a:rPr lang="en-AU" sz="1200" b="1" baseline="0" dirty="0" smtClean="0">
                          <a:solidFill>
                            <a:schemeClr val="bg1"/>
                          </a:solidFill>
                        </a:rPr>
                        <a:t> </a:t>
                      </a:r>
                    </a:p>
                    <a:p>
                      <a:r>
                        <a:rPr lang="en-AU" sz="1200" b="1" baseline="0" dirty="0" smtClean="0">
                          <a:solidFill>
                            <a:schemeClr val="bg1"/>
                          </a:solidFill>
                        </a:rPr>
                        <a:t>2022</a:t>
                      </a:r>
                      <a:endParaRPr lang="en-AU" sz="1200" b="1" dirty="0">
                        <a:solidFill>
                          <a:schemeClr val="bg1"/>
                        </a:solidFill>
                      </a:endParaRPr>
                    </a:p>
                  </a:txBody>
                  <a:tcPr/>
                </a:tc>
                <a:tc>
                  <a:txBody>
                    <a:bodyPr/>
                    <a:lstStyle/>
                    <a:p>
                      <a:pPr marL="171450" indent="-171450">
                        <a:buFont typeface="Wingdings" panose="05000000000000000000" pitchFamily="2" charset="2"/>
                        <a:buChar char="v"/>
                      </a:pPr>
                      <a:r>
                        <a:rPr lang="en-AU" sz="1100" dirty="0" smtClean="0"/>
                        <a:t>Review and Update all</a:t>
                      </a:r>
                      <a:r>
                        <a:rPr lang="en-AU" sz="1100" baseline="0" dirty="0" smtClean="0"/>
                        <a:t> commitments and adjust time frames if required.</a:t>
                      </a:r>
                    </a:p>
                    <a:p>
                      <a:pPr marL="171450" indent="-171450">
                        <a:buFont typeface="Wingdings" panose="05000000000000000000" pitchFamily="2" charset="2"/>
                        <a:buChar char="v"/>
                      </a:pPr>
                      <a:r>
                        <a:rPr lang="en-AU" sz="1100" baseline="0" dirty="0" smtClean="0"/>
                        <a:t>Policy review</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Undertake future proofing financial review for croquet.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Project</a:t>
                      </a:r>
                      <a:r>
                        <a:rPr lang="en-AU" sz="1100" baseline="0" dirty="0" smtClean="0"/>
                        <a:t> revenue for the next 4 years.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SWOT analysis of current financial technology that could help Croquet</a:t>
                      </a:r>
                      <a:endParaRPr lang="en-AU" sz="1100" dirty="0"/>
                    </a:p>
                  </a:txBody>
                  <a:tcPr/>
                </a:tc>
                <a:tc>
                  <a:txBody>
                    <a:bodyPr/>
                    <a:lstStyle/>
                    <a:p>
                      <a:r>
                        <a:rPr lang="en-AU" sz="1100" dirty="0" smtClean="0"/>
                        <a:t> Improved feedback from Clubs in relation to transparency, good governance,</a:t>
                      </a:r>
                      <a:r>
                        <a:rPr lang="en-AU" sz="1100" baseline="0" dirty="0" smtClean="0"/>
                        <a:t> inclusion.</a:t>
                      </a:r>
                    </a:p>
                    <a:p>
                      <a:r>
                        <a:rPr lang="en-AU" sz="1100" baseline="0" dirty="0" smtClean="0"/>
                        <a:t>Improved real membership growth of 15% o the previous 2 years.</a:t>
                      </a:r>
                      <a:endParaRPr lang="en-AU" sz="1100" dirty="0"/>
                    </a:p>
                  </a:txBody>
                  <a:tcPr/>
                </a:tc>
                <a:extLst>
                  <a:ext uri="{0D108BD9-81ED-4DB2-BD59-A6C34878D82A}">
                    <a16:rowId xmlns:a16="http://schemas.microsoft.com/office/drawing/2014/main" val="3084407252"/>
                  </a:ext>
                </a:extLst>
              </a:tr>
              <a:tr h="749554">
                <a:tc>
                  <a:txBody>
                    <a:bodyPr/>
                    <a:lstStyle/>
                    <a:p>
                      <a:r>
                        <a:rPr lang="en-AU" sz="1200" b="1" dirty="0" smtClean="0">
                          <a:solidFill>
                            <a:schemeClr val="bg1"/>
                          </a:solidFill>
                        </a:rPr>
                        <a:t>Actions </a:t>
                      </a:r>
                    </a:p>
                    <a:p>
                      <a:r>
                        <a:rPr lang="en-AU" sz="1200" b="1" dirty="0" smtClean="0">
                          <a:solidFill>
                            <a:schemeClr val="bg1"/>
                          </a:solidFill>
                        </a:rPr>
                        <a:t>2023</a:t>
                      </a:r>
                      <a:endParaRPr lang="en-AU" sz="1200" b="1" dirty="0">
                        <a:solidFill>
                          <a:schemeClr val="bg1"/>
                        </a:solidFill>
                      </a:endParaRPr>
                    </a:p>
                  </a:txBody>
                  <a:tcPr/>
                </a:tc>
                <a:tc>
                  <a:txBody>
                    <a:bodyPr/>
                    <a:lstStyle/>
                    <a:p>
                      <a:pPr marL="171450" indent="-171450">
                        <a:buFont typeface="Wingdings" panose="05000000000000000000" pitchFamily="2" charset="2"/>
                        <a:buChar char="v"/>
                      </a:pPr>
                      <a:r>
                        <a:rPr lang="en-AU" sz="1100" dirty="0" smtClean="0"/>
                        <a:t>Produce</a:t>
                      </a:r>
                      <a:r>
                        <a:rPr lang="en-AU" sz="1100" baseline="0" dirty="0" smtClean="0"/>
                        <a:t> a governance improvement scorecard, implement.</a:t>
                      </a:r>
                      <a:endParaRPr lang="en-AU" sz="11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100" b="0" i="0" u="none" strike="noStrike" kern="1200" cap="none" spc="0" normalizeH="0" baseline="0" noProof="0" dirty="0" smtClean="0">
                          <a:ln>
                            <a:noFill/>
                          </a:ln>
                          <a:solidFill>
                            <a:prstClr val="black"/>
                          </a:solidFill>
                          <a:effectLst/>
                          <a:uLnTx/>
                          <a:uFillTx/>
                          <a:latin typeface="+mn-lt"/>
                          <a:ea typeface="+mn-ea"/>
                          <a:cs typeface="+mn-cs"/>
                        </a:rPr>
                        <a:t>Investment review.</a:t>
                      </a:r>
                    </a:p>
                    <a:p>
                      <a:endParaRPr lang="en-AU" sz="1100" dirty="0"/>
                    </a:p>
                  </a:txBody>
                  <a:tcPr/>
                </a:tc>
                <a:tc>
                  <a:txBody>
                    <a:bodyPr/>
                    <a:lstStyle/>
                    <a:p>
                      <a:r>
                        <a:rPr lang="en-AU" sz="1100" dirty="0" smtClean="0"/>
                        <a:t>Happier</a:t>
                      </a:r>
                      <a:r>
                        <a:rPr lang="en-AU" sz="1100" baseline="0" dirty="0" smtClean="0"/>
                        <a:t> clubs, greater participation</a:t>
                      </a:r>
                    </a:p>
                    <a:p>
                      <a:r>
                        <a:rPr lang="en-AU" sz="1100" baseline="0" dirty="0" smtClean="0"/>
                        <a:t>Improved financial position.</a:t>
                      </a:r>
                      <a:endParaRPr lang="en-AU" sz="1100" dirty="0"/>
                    </a:p>
                  </a:txBody>
                  <a:tcPr/>
                </a:tc>
                <a:extLst>
                  <a:ext uri="{0D108BD9-81ED-4DB2-BD59-A6C34878D82A}">
                    <a16:rowId xmlns:a16="http://schemas.microsoft.com/office/drawing/2014/main" val="1073751630"/>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8739" y="6249266"/>
            <a:ext cx="675190" cy="608734"/>
          </a:xfrm>
          <a:prstGeom prst="rect">
            <a:avLst/>
          </a:prstGeom>
        </p:spPr>
      </p:pic>
    </p:spTree>
    <p:extLst>
      <p:ext uri="{BB962C8B-B14F-4D97-AF65-F5344CB8AC3E}">
        <p14:creationId xmlns:p14="http://schemas.microsoft.com/office/powerpoint/2010/main" val="420515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791" y="774337"/>
            <a:ext cx="2346719" cy="1903241"/>
          </a:xfrm>
        </p:spPr>
        <p:txBody>
          <a:bodyPr/>
          <a:lstStyle/>
          <a:p>
            <a:r>
              <a:rPr lang="en-AU" dirty="0" smtClean="0"/>
              <a:t>Marketing </a:t>
            </a:r>
            <a:br>
              <a:rPr lang="en-AU" dirty="0" smtClean="0"/>
            </a:br>
            <a:r>
              <a:rPr lang="en-AU" dirty="0" smtClean="0"/>
              <a:t>&amp; External Communication</a:t>
            </a:r>
            <a:endParaRPr lang="en-AU" dirty="0"/>
          </a:p>
        </p:txBody>
      </p:sp>
      <p:sp>
        <p:nvSpPr>
          <p:cNvPr id="4" name="Text Placeholder 3"/>
          <p:cNvSpPr>
            <a:spLocks noGrp="1"/>
          </p:cNvSpPr>
          <p:nvPr>
            <p:ph type="body" sz="half" idx="2"/>
          </p:nvPr>
        </p:nvSpPr>
        <p:spPr>
          <a:xfrm>
            <a:off x="986790" y="2677578"/>
            <a:ext cx="1967425" cy="4047313"/>
          </a:xfrm>
        </p:spPr>
        <p:txBody>
          <a:bodyPr>
            <a:normAutofit fontScale="70000" lnSpcReduction="20000"/>
          </a:bodyPr>
          <a:lstStyle/>
          <a:p>
            <a:r>
              <a:rPr lang="en-AU" sz="1800" i="1" dirty="0">
                <a:solidFill>
                  <a:srgbClr val="00B0F0"/>
                </a:solidFill>
              </a:rPr>
              <a:t>Croquet </a:t>
            </a:r>
            <a:r>
              <a:rPr lang="en-AU" sz="1800" i="1" dirty="0" smtClean="0">
                <a:solidFill>
                  <a:srgbClr val="00B0F0"/>
                </a:solidFill>
              </a:rPr>
              <a:t>NSW will </a:t>
            </a:r>
            <a:r>
              <a:rPr lang="en-AU" sz="1800" i="1" dirty="0">
                <a:solidFill>
                  <a:srgbClr val="00B0F0"/>
                </a:solidFill>
              </a:rPr>
              <a:t>expand membership by raising the profile of croquet within the </a:t>
            </a:r>
            <a:r>
              <a:rPr lang="en-AU" sz="1800" i="1" dirty="0" smtClean="0">
                <a:solidFill>
                  <a:srgbClr val="00B0F0"/>
                </a:solidFill>
              </a:rPr>
              <a:t>community. CNSW will use effective </a:t>
            </a:r>
            <a:r>
              <a:rPr lang="en-AU" sz="1800" i="1" dirty="0">
                <a:solidFill>
                  <a:srgbClr val="00B0F0"/>
                </a:solidFill>
              </a:rPr>
              <a:t>marketing strategies to increase the sustainability of the sport</a:t>
            </a:r>
            <a:r>
              <a:rPr lang="en-AU" sz="1800" i="1" dirty="0" smtClean="0">
                <a:solidFill>
                  <a:srgbClr val="00B0F0"/>
                </a:solidFill>
              </a:rPr>
              <a:t>.</a:t>
            </a:r>
          </a:p>
          <a:p>
            <a:r>
              <a:rPr lang="en-AU" sz="1800" i="1" dirty="0" smtClean="0">
                <a:solidFill>
                  <a:srgbClr val="00B0F0"/>
                </a:solidFill>
              </a:rPr>
              <a:t> </a:t>
            </a:r>
            <a:r>
              <a:rPr lang="en-AU" sz="1800" i="1" dirty="0">
                <a:solidFill>
                  <a:srgbClr val="00B0F0"/>
                </a:solidFill>
              </a:rPr>
              <a:t>Croquet </a:t>
            </a:r>
            <a:r>
              <a:rPr lang="en-AU" sz="1800" i="1" dirty="0" smtClean="0">
                <a:solidFill>
                  <a:srgbClr val="00B0F0"/>
                </a:solidFill>
              </a:rPr>
              <a:t>NSW </a:t>
            </a:r>
            <a:r>
              <a:rPr lang="en-AU" sz="1800" i="1" dirty="0">
                <a:solidFill>
                  <a:srgbClr val="00B0F0"/>
                </a:solidFill>
              </a:rPr>
              <a:t>will also </a:t>
            </a:r>
            <a:r>
              <a:rPr lang="en-AU" sz="1800" i="1" dirty="0" smtClean="0">
                <a:solidFill>
                  <a:srgbClr val="00B0F0"/>
                </a:solidFill>
              </a:rPr>
              <a:t>develop </a:t>
            </a:r>
            <a:r>
              <a:rPr lang="en-AU" sz="1800" i="1" dirty="0">
                <a:solidFill>
                  <a:srgbClr val="00B0F0"/>
                </a:solidFill>
              </a:rPr>
              <a:t>partnerships with Government and private sector </a:t>
            </a:r>
            <a:r>
              <a:rPr lang="en-AU" sz="1800" i="1" dirty="0" smtClean="0">
                <a:solidFill>
                  <a:srgbClr val="00B0F0"/>
                </a:solidFill>
              </a:rPr>
              <a:t>stakeholders and sponsors </a:t>
            </a:r>
            <a:r>
              <a:rPr lang="en-AU" sz="1800" i="1" dirty="0">
                <a:solidFill>
                  <a:srgbClr val="00B0F0"/>
                </a:solidFill>
              </a:rPr>
              <a:t>to foster better community and sporting links throughout </a:t>
            </a:r>
            <a:r>
              <a:rPr lang="en-AU" sz="1800" i="1" dirty="0" smtClean="0">
                <a:solidFill>
                  <a:srgbClr val="00B0F0"/>
                </a:solidFill>
              </a:rPr>
              <a:t>NSW</a:t>
            </a:r>
            <a:r>
              <a:rPr lang="en-AU" i="1" dirty="0" smtClean="0">
                <a:solidFill>
                  <a:srgbClr val="00B0F0"/>
                </a:solidFill>
              </a:rPr>
              <a:t>.</a:t>
            </a:r>
            <a:endParaRPr lang="en-AU" i="1" dirty="0">
              <a:solidFill>
                <a:srgbClr val="00B0F0"/>
              </a:solidFill>
            </a:endParaRPr>
          </a:p>
        </p:txBody>
      </p:sp>
      <p:sp>
        <p:nvSpPr>
          <p:cNvPr id="7" name="Content Placeholder 6"/>
          <p:cNvSpPr>
            <a:spLocks noGrp="1"/>
          </p:cNvSpPr>
          <p:nvPr>
            <p:ph idx="1"/>
          </p:nvPr>
        </p:nvSpPr>
        <p:spPr>
          <a:xfrm>
            <a:off x="5039132" y="2857032"/>
            <a:ext cx="5446278" cy="2386397"/>
          </a:xfrm>
        </p:spPr>
        <p:txBody>
          <a:bodyPr>
            <a:normAutofit fontScale="25000" lnSpcReduction="20000"/>
          </a:bodyPr>
          <a:lstStyle/>
          <a:p>
            <a:pPr fontAlgn="t"/>
            <a:r>
              <a:rPr lang="en-AU" b="1" dirty="0"/>
              <a:t>KEY</a:t>
            </a:r>
            <a:endParaRPr lang="en-AU" dirty="0"/>
          </a:p>
          <a:p>
            <a:pPr fontAlgn="t"/>
            <a:r>
              <a:rPr lang="en-AU" b="1" dirty="0"/>
              <a:t>AREAS</a:t>
            </a:r>
            <a:endParaRPr lang="en-AU" dirty="0"/>
          </a:p>
          <a:p>
            <a:pPr fontAlgn="t"/>
            <a:r>
              <a:rPr lang="en-AU" b="1" dirty="0"/>
              <a:t>Governance</a:t>
            </a:r>
            <a:endParaRPr lang="en-AU" dirty="0"/>
          </a:p>
          <a:p>
            <a:pPr fontAlgn="t"/>
            <a:r>
              <a:rPr lang="en-AU" b="1" dirty="0"/>
              <a:t>Finance</a:t>
            </a:r>
            <a:endParaRPr lang="en-AU" dirty="0"/>
          </a:p>
          <a:p>
            <a:pPr fontAlgn="t"/>
            <a:r>
              <a:rPr lang="en-AU" b="1" dirty="0"/>
              <a:t>Grants</a:t>
            </a:r>
            <a:endParaRPr lang="en-AU" dirty="0"/>
          </a:p>
          <a:p>
            <a:pPr fontAlgn="t"/>
            <a:r>
              <a:rPr lang="en-AU" b="1" dirty="0"/>
              <a:t>Policies</a:t>
            </a:r>
            <a:endParaRPr lang="en-AU" dirty="0"/>
          </a:p>
          <a:p>
            <a:pPr fontAlgn="t"/>
            <a:r>
              <a:rPr lang="en-AU" b="1" dirty="0"/>
              <a:t>Outcomes</a:t>
            </a:r>
            <a:endParaRPr lang="en-AU" dirty="0"/>
          </a:p>
          <a:p>
            <a:pPr fontAlgn="t"/>
            <a:r>
              <a:rPr lang="en-AU" dirty="0"/>
              <a:t>Actions 2020</a:t>
            </a:r>
          </a:p>
          <a:p>
            <a:pPr fontAlgn="t"/>
            <a:r>
              <a:rPr lang="en-AU" dirty="0"/>
              <a:t>Actions 2021</a:t>
            </a:r>
          </a:p>
          <a:p>
            <a:pPr fontAlgn="t"/>
            <a:r>
              <a:rPr lang="en-AU" dirty="0"/>
              <a:t>Actions 2022</a:t>
            </a:r>
          </a:p>
          <a:p>
            <a:pPr fontAlgn="t"/>
            <a:r>
              <a:rPr lang="en-AU" dirty="0"/>
              <a:t>Actions 2023</a:t>
            </a:r>
          </a:p>
          <a:p>
            <a:endParaRPr lang="en-AU"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8739" y="6249266"/>
            <a:ext cx="675190" cy="608734"/>
          </a:xfrm>
          <a:prstGeom prst="rect">
            <a:avLst/>
          </a:prstGeom>
        </p:spPr>
      </p:pic>
      <p:graphicFrame>
        <p:nvGraphicFramePr>
          <p:cNvPr id="6" name="Content Placeholder 8"/>
          <p:cNvGraphicFramePr>
            <a:graphicFrameLocks/>
          </p:cNvGraphicFramePr>
          <p:nvPr>
            <p:extLst>
              <p:ext uri="{D42A27DB-BD31-4B8C-83A1-F6EECF244321}">
                <p14:modId xmlns:p14="http://schemas.microsoft.com/office/powerpoint/2010/main" val="3410945757"/>
              </p:ext>
            </p:extLst>
          </p:nvPr>
        </p:nvGraphicFramePr>
        <p:xfrm>
          <a:off x="3333510" y="138905"/>
          <a:ext cx="7917082" cy="6645908"/>
        </p:xfrm>
        <a:graphic>
          <a:graphicData uri="http://schemas.openxmlformats.org/drawingml/2006/table">
            <a:tbl>
              <a:tblPr firstRow="1" bandRow="1">
                <a:tableStyleId>{5C22544A-7EE6-4342-B048-85BDC9FD1C3A}</a:tableStyleId>
              </a:tblPr>
              <a:tblGrid>
                <a:gridCol w="897972">
                  <a:extLst>
                    <a:ext uri="{9D8B030D-6E8A-4147-A177-3AD203B41FA5}">
                      <a16:colId xmlns:a16="http://schemas.microsoft.com/office/drawing/2014/main" val="2569188629"/>
                    </a:ext>
                  </a:extLst>
                </a:gridCol>
                <a:gridCol w="1784433">
                  <a:extLst>
                    <a:ext uri="{9D8B030D-6E8A-4147-A177-3AD203B41FA5}">
                      <a16:colId xmlns:a16="http://schemas.microsoft.com/office/drawing/2014/main" val="2676082552"/>
                    </a:ext>
                  </a:extLst>
                </a:gridCol>
                <a:gridCol w="2060733">
                  <a:extLst>
                    <a:ext uri="{9D8B030D-6E8A-4147-A177-3AD203B41FA5}">
                      <a16:colId xmlns:a16="http://schemas.microsoft.com/office/drawing/2014/main" val="807393799"/>
                    </a:ext>
                  </a:extLst>
                </a:gridCol>
                <a:gridCol w="2109075">
                  <a:extLst>
                    <a:ext uri="{9D8B030D-6E8A-4147-A177-3AD203B41FA5}">
                      <a16:colId xmlns:a16="http://schemas.microsoft.com/office/drawing/2014/main" val="960747037"/>
                    </a:ext>
                  </a:extLst>
                </a:gridCol>
                <a:gridCol w="1064869">
                  <a:extLst>
                    <a:ext uri="{9D8B030D-6E8A-4147-A177-3AD203B41FA5}">
                      <a16:colId xmlns:a16="http://schemas.microsoft.com/office/drawing/2014/main" val="98500043"/>
                    </a:ext>
                  </a:extLst>
                </a:gridCol>
              </a:tblGrid>
              <a:tr h="486193">
                <a:tc>
                  <a:txBody>
                    <a:bodyPr/>
                    <a:lstStyle/>
                    <a:p>
                      <a:r>
                        <a:rPr lang="en-AU" sz="1400" dirty="0" smtClean="0"/>
                        <a:t>KEY</a:t>
                      </a:r>
                      <a:r>
                        <a:rPr lang="en-AU" sz="1400" baseline="0" dirty="0" smtClean="0"/>
                        <a:t>  </a:t>
                      </a:r>
                      <a:r>
                        <a:rPr lang="en-AU" sz="1400" dirty="0" smtClean="0"/>
                        <a:t>AREAS</a:t>
                      </a:r>
                      <a:endParaRPr lang="en-AU" sz="1400" dirty="0"/>
                    </a:p>
                  </a:txBody>
                  <a:tcPr/>
                </a:tc>
                <a:tc>
                  <a:txBody>
                    <a:bodyPr/>
                    <a:lstStyle/>
                    <a:p>
                      <a:r>
                        <a:rPr lang="en-AU" sz="1400" dirty="0" smtClean="0"/>
                        <a:t>Marketing</a:t>
                      </a:r>
                    </a:p>
                  </a:txBody>
                  <a:tcPr/>
                </a:tc>
                <a:tc>
                  <a:txBody>
                    <a:bodyPr/>
                    <a:lstStyle/>
                    <a:p>
                      <a:r>
                        <a:rPr lang="en-AU" sz="1400" dirty="0" smtClean="0"/>
                        <a:t>Promotion</a:t>
                      </a:r>
                    </a:p>
                  </a:txBody>
                  <a:tcPr/>
                </a:tc>
                <a:tc>
                  <a:txBody>
                    <a:bodyPr/>
                    <a:lstStyle/>
                    <a:p>
                      <a:r>
                        <a:rPr lang="en-AU" sz="1400" dirty="0" smtClean="0"/>
                        <a:t>External</a:t>
                      </a:r>
                    </a:p>
                    <a:p>
                      <a:r>
                        <a:rPr lang="en-AU" sz="1400" dirty="0" smtClean="0"/>
                        <a:t>Communication</a:t>
                      </a:r>
                    </a:p>
                  </a:txBody>
                  <a:tcPr/>
                </a:tc>
                <a:tc>
                  <a:txBody>
                    <a:bodyPr/>
                    <a:lstStyle/>
                    <a:p>
                      <a:r>
                        <a:rPr lang="en-AU" sz="1400" dirty="0" smtClean="0"/>
                        <a:t>Outcomes</a:t>
                      </a:r>
                      <a:endParaRPr lang="en-AU" sz="1400" dirty="0"/>
                    </a:p>
                  </a:txBody>
                  <a:tcPr/>
                </a:tc>
                <a:extLst>
                  <a:ext uri="{0D108BD9-81ED-4DB2-BD59-A6C34878D82A}">
                    <a16:rowId xmlns:a16="http://schemas.microsoft.com/office/drawing/2014/main" val="486010396"/>
                  </a:ext>
                </a:extLst>
              </a:tr>
              <a:tr h="2144969">
                <a:tc>
                  <a:txBody>
                    <a:bodyPr/>
                    <a:lstStyle/>
                    <a:p>
                      <a:r>
                        <a:rPr lang="en-AU" sz="1400" b="1" dirty="0" smtClean="0"/>
                        <a:t>Actions 2020</a:t>
                      </a:r>
                      <a:endParaRPr lang="en-AU" sz="1400" b="1" dirty="0"/>
                    </a:p>
                  </a:txBody>
                  <a:tcPr/>
                </a:tc>
                <a:tc>
                  <a:txBody>
                    <a:bodyPr/>
                    <a:lstStyle/>
                    <a:p>
                      <a:pPr marL="171450" indent="-171450">
                        <a:buFont typeface="Wingdings" panose="05000000000000000000" pitchFamily="2" charset="2"/>
                        <a:buChar char="v"/>
                      </a:pPr>
                      <a:r>
                        <a:rPr lang="en-AU" sz="1100" dirty="0" smtClean="0"/>
                        <a:t>New Website</a:t>
                      </a:r>
                    </a:p>
                    <a:p>
                      <a:pPr marL="171450" indent="-171450">
                        <a:buFont typeface="Wingdings" panose="05000000000000000000" pitchFamily="2" charset="2"/>
                        <a:buChar char="v"/>
                      </a:pPr>
                      <a:r>
                        <a:rPr lang="en-AU" sz="1100" dirty="0" smtClean="0"/>
                        <a:t>Improved functionality for people looking to play croquet as well as members.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100" b="0" i="0" u="none" strike="noStrike" kern="1200" cap="none" spc="0" normalizeH="0" baseline="0" noProof="0" dirty="0" smtClean="0">
                          <a:ln>
                            <a:noFill/>
                          </a:ln>
                          <a:solidFill>
                            <a:prstClr val="black"/>
                          </a:solidFill>
                          <a:effectLst/>
                          <a:uLnTx/>
                          <a:uFillTx/>
                          <a:latin typeface="+mn-lt"/>
                          <a:ea typeface="+mn-ea"/>
                          <a:cs typeface="+mn-cs"/>
                        </a:rPr>
                        <a:t>Create an “outward looking” Media Policy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100" b="0" i="0" u="none" strike="noStrike" kern="1200" cap="none" spc="0" normalizeH="0" baseline="0" noProof="0" dirty="0" smtClean="0">
                          <a:ln>
                            <a:noFill/>
                          </a:ln>
                          <a:solidFill>
                            <a:prstClr val="black"/>
                          </a:solidFill>
                          <a:effectLst/>
                          <a:uLnTx/>
                          <a:uFillTx/>
                          <a:latin typeface="+mn-lt"/>
                          <a:ea typeface="+mn-ea"/>
                          <a:cs typeface="+mn-cs"/>
                        </a:rPr>
                        <a:t>LOGO repositioning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100" b="0" i="0" u="none" strike="noStrike" kern="1200" cap="none" spc="0" normalizeH="0" baseline="0" noProof="0" dirty="0" smtClean="0">
                          <a:ln>
                            <a:noFill/>
                          </a:ln>
                          <a:solidFill>
                            <a:prstClr val="black"/>
                          </a:solidFill>
                          <a:effectLst/>
                          <a:uLnTx/>
                          <a:uFillTx/>
                          <a:latin typeface="+mn-lt"/>
                          <a:ea typeface="+mn-ea"/>
                          <a:cs typeface="+mn-cs"/>
                        </a:rPr>
                        <a:t>Help clubs develop their own FB page, Insta presence.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AU" sz="11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171450" indent="-171450">
                        <a:buFont typeface="Wingdings" panose="05000000000000000000" pitchFamily="2" charset="2"/>
                        <a:buChar char="v"/>
                      </a:pPr>
                      <a:r>
                        <a:rPr lang="en-AU" sz="1100" dirty="0" smtClean="0"/>
                        <a:t>Seniors Day</a:t>
                      </a:r>
                    </a:p>
                    <a:p>
                      <a:pPr marL="171450" indent="-171450">
                        <a:buFont typeface="Wingdings" panose="05000000000000000000" pitchFamily="2" charset="2"/>
                        <a:buChar char="v"/>
                      </a:pPr>
                      <a:r>
                        <a:rPr lang="en-AU" sz="1100" dirty="0" smtClean="0"/>
                        <a:t>World</a:t>
                      </a:r>
                      <a:r>
                        <a:rPr lang="en-AU" sz="1100" baseline="0" dirty="0" smtClean="0"/>
                        <a:t> Croquet Day</a:t>
                      </a:r>
                    </a:p>
                    <a:p>
                      <a:pPr marL="171450" indent="-171450">
                        <a:buFont typeface="Wingdings" panose="05000000000000000000" pitchFamily="2" charset="2"/>
                        <a:buChar char="v"/>
                      </a:pPr>
                      <a:r>
                        <a:rPr lang="en-AU" sz="1100" baseline="0" dirty="0" smtClean="0"/>
                        <a:t>Xmas Function</a:t>
                      </a:r>
                    </a:p>
                    <a:p>
                      <a:pPr marL="171450" indent="-171450">
                        <a:buFont typeface="Wingdings" panose="05000000000000000000" pitchFamily="2" charset="2"/>
                        <a:buChar char="v"/>
                      </a:pPr>
                      <a:r>
                        <a:rPr lang="en-AU" sz="1100" baseline="0" dirty="0" smtClean="0"/>
                        <a:t>Club Marketing Workshops throughout the year.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Advance preparation for 2021 Interstate.</a:t>
                      </a:r>
                      <a:r>
                        <a:rPr kumimoji="0" lang="en-AU" sz="1100" b="0"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100" b="0" i="0" u="none" strike="noStrike" kern="1200" cap="none" spc="0" normalizeH="0" baseline="0" noProof="0" dirty="0" smtClean="0">
                          <a:ln>
                            <a:noFill/>
                          </a:ln>
                          <a:solidFill>
                            <a:prstClr val="black"/>
                          </a:solidFill>
                          <a:effectLst/>
                          <a:uLnTx/>
                          <a:uFillTx/>
                          <a:latin typeface="+mn-lt"/>
                          <a:ea typeface="+mn-ea"/>
                          <a:cs typeface="+mn-cs"/>
                        </a:rPr>
                        <a:t>Access to all members email addresses</a:t>
                      </a:r>
                      <a:r>
                        <a:rPr kumimoji="0" lang="en-AU" sz="1100" b="0" i="0" u="none" strike="noStrike" kern="1200" cap="none" spc="0" normalizeH="0" baseline="0" noProof="0" dirty="0" smtClean="0">
                          <a:ln>
                            <a:noFill/>
                          </a:ln>
                          <a:solidFill>
                            <a:schemeClr val="dk1"/>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100" b="0" i="0" u="none" strike="noStrike" kern="1200" cap="none" spc="0" normalizeH="0" baseline="0" noProof="0" dirty="0" smtClean="0">
                          <a:ln>
                            <a:noFill/>
                          </a:ln>
                          <a:solidFill>
                            <a:schemeClr val="dk1"/>
                          </a:solidFill>
                          <a:effectLst/>
                          <a:uLnTx/>
                          <a:uFillTx/>
                          <a:latin typeface="+mn-lt"/>
                          <a:ea typeface="+mn-ea"/>
                          <a:cs typeface="+mn-cs"/>
                        </a:rPr>
                        <a:t>Friends with every croquet FB page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AU" sz="1100" b="0" i="0" u="none" strike="noStrike" kern="1200" cap="none" spc="0" normalizeH="0" baseline="0" noProof="0" dirty="0" smtClean="0">
                          <a:ln>
                            <a:noFill/>
                          </a:ln>
                          <a:solidFill>
                            <a:schemeClr val="dk1"/>
                          </a:solidFill>
                          <a:effectLst/>
                          <a:uLnTx/>
                          <a:uFillTx/>
                          <a:latin typeface="+mn-lt"/>
                          <a:ea typeface="+mn-ea"/>
                          <a:cs typeface="+mn-cs"/>
                        </a:rPr>
                        <a:t>Introduce School Sport “Come  and Try” morning Tea for local teachers.</a:t>
                      </a:r>
                    </a:p>
                  </a:txBody>
                  <a:tcPr/>
                </a:tc>
                <a:tc>
                  <a:txBody>
                    <a:bodyPr/>
                    <a:lstStyle/>
                    <a:p>
                      <a:pPr marL="171450" indent="-171450">
                        <a:buFont typeface="Wingdings" panose="05000000000000000000" pitchFamily="2" charset="2"/>
                        <a:buChar char="v"/>
                      </a:pPr>
                      <a:r>
                        <a:rPr lang="en-AU" sz="1100" dirty="0" smtClean="0"/>
                        <a:t>Social Media</a:t>
                      </a:r>
                      <a:r>
                        <a:rPr lang="en-AU" sz="1100" baseline="0" dirty="0" smtClean="0"/>
                        <a:t> including Google Analytics</a:t>
                      </a:r>
                    </a:p>
                    <a:p>
                      <a:pPr marL="171450" indent="-171450">
                        <a:buFont typeface="Wingdings" panose="05000000000000000000" pitchFamily="2" charset="2"/>
                        <a:buChar char="v"/>
                      </a:pPr>
                      <a:r>
                        <a:rPr lang="en-AU" sz="1100" baseline="0" dirty="0" smtClean="0"/>
                        <a:t>Instagram</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Use of video/ You Tube as a promotion tool at expos and membership drives.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Develop an on line and hard copy media kit, for CNSW and clubs.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Develop a “Come and Try Kit “ for Shopping Centres and schools.</a:t>
                      </a:r>
                      <a:endParaRPr lang="en-AU" sz="1100" dirty="0" smtClean="0"/>
                    </a:p>
                    <a:p>
                      <a:pPr marL="0" indent="0">
                        <a:buFont typeface="Wingdings" panose="05000000000000000000" pitchFamily="2" charset="2"/>
                        <a:buNone/>
                      </a:pPr>
                      <a:endParaRPr lang="en-AU" sz="1100" baseline="0" dirty="0" smtClean="0"/>
                    </a:p>
                  </a:txBody>
                  <a:tcPr/>
                </a:tc>
                <a:tc>
                  <a:txBody>
                    <a:bodyPr/>
                    <a:lstStyle/>
                    <a:p>
                      <a:r>
                        <a:rPr lang="en-AU" sz="1100" dirty="0" smtClean="0"/>
                        <a:t>More and</a:t>
                      </a:r>
                      <a:r>
                        <a:rPr lang="en-AU" sz="1100" baseline="0" dirty="0" smtClean="0"/>
                        <a:t> better touch points.</a:t>
                      </a:r>
                    </a:p>
                    <a:p>
                      <a:r>
                        <a:rPr lang="en-AU" sz="1100" baseline="0" dirty="0" smtClean="0"/>
                        <a:t>Better engagement measured via satisfaction index.</a:t>
                      </a:r>
                      <a:endParaRPr lang="en-AU" sz="1100" dirty="0"/>
                    </a:p>
                  </a:txBody>
                  <a:tcPr/>
                </a:tc>
                <a:extLst>
                  <a:ext uri="{0D108BD9-81ED-4DB2-BD59-A6C34878D82A}">
                    <a16:rowId xmlns:a16="http://schemas.microsoft.com/office/drawing/2014/main" val="1054853853"/>
                  </a:ext>
                </a:extLst>
              </a:tr>
              <a:tr h="1458579">
                <a:tc>
                  <a:txBody>
                    <a:bodyPr/>
                    <a:lstStyle/>
                    <a:p>
                      <a:r>
                        <a:rPr lang="en-AU" sz="1400" b="1" dirty="0" smtClean="0"/>
                        <a:t>Actions 2021</a:t>
                      </a:r>
                      <a:endParaRPr lang="en-AU" sz="1400" b="1" dirty="0"/>
                    </a:p>
                  </a:txBody>
                  <a:tcPr/>
                </a:tc>
                <a:tc>
                  <a:txBody>
                    <a:bodyPr/>
                    <a:lstStyle/>
                    <a:p>
                      <a:pPr marL="171450" indent="-171450">
                        <a:buFont typeface="Wingdings" panose="05000000000000000000" pitchFamily="2" charset="2"/>
                        <a:buChar char="v"/>
                      </a:pPr>
                      <a:r>
                        <a:rPr lang="en-AU" sz="1100" dirty="0" smtClean="0"/>
                        <a:t>Position</a:t>
                      </a:r>
                      <a:r>
                        <a:rPr lang="en-AU" sz="1100" baseline="0" dirty="0" smtClean="0"/>
                        <a:t> Croquet as a family sport.</a:t>
                      </a:r>
                    </a:p>
                    <a:p>
                      <a:pPr marL="171450" indent="-171450">
                        <a:buFont typeface="Wingdings" panose="05000000000000000000" pitchFamily="2" charset="2"/>
                        <a:buChar char="v"/>
                      </a:pPr>
                      <a:r>
                        <a:rPr lang="en-AU" sz="1100" baseline="0" dirty="0" smtClean="0"/>
                        <a:t>Grandparents coaching grand kids and their friends.</a:t>
                      </a:r>
                    </a:p>
                    <a:p>
                      <a:pPr marL="171450" indent="-171450">
                        <a:buFont typeface="Wingdings" panose="05000000000000000000" pitchFamily="2" charset="2"/>
                        <a:buChar char="v"/>
                      </a:pPr>
                      <a:r>
                        <a:rPr lang="en-AU" sz="1100" baseline="0" dirty="0" smtClean="0"/>
                        <a:t>Kids challenging parents.</a:t>
                      </a:r>
                      <a:endParaRPr lang="en-AU" sz="1100" dirty="0"/>
                    </a:p>
                  </a:txBody>
                  <a:tcPr/>
                </a:tc>
                <a:tc>
                  <a:txBody>
                    <a:bodyPr/>
                    <a:lstStyle/>
                    <a:p>
                      <a:pPr marL="171450" indent="-171450">
                        <a:buFont typeface="Wingdings" panose="05000000000000000000" pitchFamily="2" charset="2"/>
                        <a:buChar char="v"/>
                      </a:pPr>
                      <a:r>
                        <a:rPr lang="en-AU" sz="1100" dirty="0" smtClean="0"/>
                        <a:t>Host</a:t>
                      </a:r>
                      <a:r>
                        <a:rPr lang="en-AU" sz="1100" baseline="0" dirty="0" smtClean="0"/>
                        <a:t> the Eire Cup</a:t>
                      </a:r>
                    </a:p>
                    <a:p>
                      <a:pPr marL="171450" indent="-171450">
                        <a:buFont typeface="Wingdings" panose="05000000000000000000" pitchFamily="2" charset="2"/>
                        <a:buChar char="v"/>
                      </a:pPr>
                      <a:r>
                        <a:rPr lang="en-AU" sz="1100" baseline="0" dirty="0" smtClean="0"/>
                        <a:t>Host the Australian Open </a:t>
                      </a:r>
                    </a:p>
                    <a:p>
                      <a:pPr marL="171450" indent="-171450">
                        <a:buFont typeface="Wingdings" panose="05000000000000000000" pitchFamily="2" charset="2"/>
                        <a:buChar char="v"/>
                      </a:pPr>
                      <a:r>
                        <a:rPr lang="en-AU" sz="1100" baseline="0" dirty="0" smtClean="0"/>
                        <a:t>Patrons Trophy</a:t>
                      </a:r>
                    </a:p>
                    <a:p>
                      <a:pPr marL="171450" indent="-171450">
                        <a:buFont typeface="Wingdings" panose="05000000000000000000" pitchFamily="2" charset="2"/>
                        <a:buChar char="v"/>
                      </a:pPr>
                      <a:r>
                        <a:rPr lang="en-AU" sz="1100" dirty="0" smtClean="0"/>
                        <a:t>Seniors Day</a:t>
                      </a:r>
                    </a:p>
                    <a:p>
                      <a:pPr marL="171450" indent="-171450">
                        <a:buFont typeface="Wingdings" panose="05000000000000000000" pitchFamily="2" charset="2"/>
                        <a:buChar char="v"/>
                      </a:pPr>
                      <a:r>
                        <a:rPr lang="en-AU" sz="1100" dirty="0" smtClean="0"/>
                        <a:t>World</a:t>
                      </a:r>
                      <a:r>
                        <a:rPr lang="en-AU" sz="1100" baseline="0" dirty="0" smtClean="0"/>
                        <a:t> Croquet Day</a:t>
                      </a:r>
                    </a:p>
                    <a:p>
                      <a:pPr marL="171450" indent="-171450">
                        <a:buFont typeface="Wingdings" panose="05000000000000000000" pitchFamily="2" charset="2"/>
                        <a:buChar char="v"/>
                      </a:pPr>
                      <a:r>
                        <a:rPr lang="en-AU" sz="1100" baseline="0" dirty="0" smtClean="0"/>
                        <a:t>Xmas Function</a:t>
                      </a:r>
                    </a:p>
                    <a:p>
                      <a:pPr marL="171450" indent="-171450">
                        <a:buFont typeface="Wingdings" panose="05000000000000000000" pitchFamily="2" charset="2"/>
                        <a:buChar char="v"/>
                      </a:pPr>
                      <a:r>
                        <a:rPr lang="en-AU" sz="1100" baseline="0" dirty="0" smtClean="0"/>
                        <a:t>Club Marketing Workshops </a:t>
                      </a:r>
                      <a:endParaRPr lang="en-AU" sz="1100" dirty="0"/>
                    </a:p>
                  </a:txBody>
                  <a:tcPr/>
                </a:tc>
                <a:tc>
                  <a:txBody>
                    <a:bodyPr/>
                    <a:lstStyle/>
                    <a:p>
                      <a:pPr marL="171450" indent="-171450">
                        <a:buFont typeface="Wingdings" panose="05000000000000000000" pitchFamily="2" charset="2"/>
                        <a:buChar char="v"/>
                      </a:pPr>
                      <a:r>
                        <a:rPr lang="en-AU" sz="1100" dirty="0" smtClean="0"/>
                        <a:t>Media Release all events</a:t>
                      </a:r>
                    </a:p>
                    <a:p>
                      <a:pPr marL="171450" indent="-171450">
                        <a:buFont typeface="Wingdings" panose="05000000000000000000" pitchFamily="2" charset="2"/>
                        <a:buChar char="v"/>
                      </a:pPr>
                      <a:r>
                        <a:rPr lang="en-AU" sz="1100" dirty="0" smtClean="0"/>
                        <a:t>Live</a:t>
                      </a:r>
                      <a:r>
                        <a:rPr lang="en-AU" sz="1100" baseline="0" dirty="0" smtClean="0"/>
                        <a:t> Streaming important events.</a:t>
                      </a:r>
                    </a:p>
                    <a:p>
                      <a:pPr marL="171450" indent="-171450">
                        <a:buFont typeface="Wingdings" panose="05000000000000000000" pitchFamily="2" charset="2"/>
                        <a:buChar char="v"/>
                      </a:pPr>
                      <a:r>
                        <a:rPr lang="en-AU" sz="1100" baseline="0" dirty="0" smtClean="0"/>
                        <a:t>Continuing 2020 initiatives.</a:t>
                      </a:r>
                    </a:p>
                    <a:p>
                      <a:pPr marL="171450" indent="-171450">
                        <a:buFont typeface="Wingdings" panose="05000000000000000000" pitchFamily="2" charset="2"/>
                        <a:buChar char="v"/>
                      </a:pPr>
                      <a:r>
                        <a:rPr lang="en-AU" sz="1100" baseline="0" dirty="0" smtClean="0"/>
                        <a:t>Introduce a CNSW YouTube Group</a:t>
                      </a:r>
                      <a:endParaRPr lang="en-AU" sz="1100" dirty="0"/>
                    </a:p>
                  </a:txBody>
                  <a:tcPr/>
                </a:tc>
                <a:tc>
                  <a:txBody>
                    <a:bodyPr/>
                    <a:lstStyle/>
                    <a:p>
                      <a:r>
                        <a:rPr lang="en-AU" sz="1100" dirty="0" smtClean="0"/>
                        <a:t>Uplift in Recognition outside the community.</a:t>
                      </a:r>
                    </a:p>
                    <a:p>
                      <a:r>
                        <a:rPr lang="en-AU" sz="1100" dirty="0" smtClean="0"/>
                        <a:t>Happier clubs and  members.</a:t>
                      </a:r>
                      <a:endParaRPr lang="en-AU" sz="1100" dirty="0"/>
                    </a:p>
                  </a:txBody>
                  <a:tcPr/>
                </a:tc>
                <a:extLst>
                  <a:ext uri="{0D108BD9-81ED-4DB2-BD59-A6C34878D82A}">
                    <a16:rowId xmlns:a16="http://schemas.microsoft.com/office/drawing/2014/main" val="3274962312"/>
                  </a:ext>
                </a:extLst>
              </a:tr>
              <a:tr h="1286982">
                <a:tc>
                  <a:txBody>
                    <a:bodyPr/>
                    <a:lstStyle/>
                    <a:p>
                      <a:r>
                        <a:rPr lang="en-AU" sz="1400" b="1" dirty="0" smtClean="0"/>
                        <a:t>Actions</a:t>
                      </a:r>
                      <a:r>
                        <a:rPr lang="en-AU" sz="1400" b="1" baseline="0" dirty="0" smtClean="0"/>
                        <a:t> 2022</a:t>
                      </a:r>
                      <a:endParaRPr lang="en-AU" sz="1400" b="1" dirty="0"/>
                    </a:p>
                  </a:txBody>
                  <a:tcPr/>
                </a:tc>
                <a:tc>
                  <a:txBody>
                    <a:bodyPr/>
                    <a:lstStyle/>
                    <a:p>
                      <a:pPr marL="171450" indent="-171450">
                        <a:buFont typeface="Wingdings" panose="05000000000000000000" pitchFamily="2" charset="2"/>
                        <a:buChar char="v"/>
                      </a:pPr>
                      <a:r>
                        <a:rPr lang="en-AU" sz="1100" dirty="0" smtClean="0"/>
                        <a:t>Celebrate</a:t>
                      </a:r>
                      <a:r>
                        <a:rPr lang="en-AU" sz="1100" baseline="0" dirty="0" smtClean="0"/>
                        <a:t> diversity in Croquet.</a:t>
                      </a:r>
                    </a:p>
                    <a:p>
                      <a:pPr marL="171450" indent="-171450">
                        <a:buFont typeface="Wingdings" panose="05000000000000000000" pitchFamily="2" charset="2"/>
                        <a:buChar char="v"/>
                      </a:pPr>
                      <a:r>
                        <a:rPr lang="en-AU" sz="1100" baseline="0" dirty="0" smtClean="0"/>
                        <a:t>Age Groups</a:t>
                      </a:r>
                    </a:p>
                    <a:p>
                      <a:pPr marL="171450" indent="-171450">
                        <a:buFont typeface="Wingdings" panose="05000000000000000000" pitchFamily="2" charset="2"/>
                        <a:buChar char="v"/>
                      </a:pPr>
                      <a:r>
                        <a:rPr lang="en-AU" sz="1100" baseline="0" dirty="0" smtClean="0"/>
                        <a:t>Abilities</a:t>
                      </a:r>
                    </a:p>
                    <a:p>
                      <a:pPr marL="171450" indent="-171450">
                        <a:buFont typeface="Wingdings" panose="05000000000000000000" pitchFamily="2" charset="2"/>
                        <a:buChar char="v"/>
                      </a:pPr>
                      <a:r>
                        <a:rPr lang="en-AU" sz="1100" baseline="0" dirty="0" smtClean="0"/>
                        <a:t>Community</a:t>
                      </a:r>
                      <a:endParaRPr lang="en-AU" sz="1100" baseline="0" dirty="0"/>
                    </a:p>
                    <a:p>
                      <a:pPr marL="171450" indent="-171450">
                        <a:buFont typeface="Wingdings" panose="05000000000000000000" pitchFamily="2" charset="2"/>
                        <a:buChar char="v"/>
                      </a:pPr>
                      <a:r>
                        <a:rPr lang="en-AU" sz="1100" baseline="0" dirty="0" smtClean="0"/>
                        <a:t>Support</a:t>
                      </a:r>
                    </a:p>
                    <a:p>
                      <a:pPr marL="171450" indent="-171450">
                        <a:buFont typeface="Wingdings" panose="05000000000000000000" pitchFamily="2" charset="2"/>
                        <a:buChar char="v"/>
                      </a:pPr>
                      <a:r>
                        <a:rPr lang="en-AU" sz="1100" baseline="0" dirty="0" smtClean="0"/>
                        <a:t>Competition and Fun</a:t>
                      </a:r>
                    </a:p>
                  </a:txBody>
                  <a:tcPr/>
                </a:tc>
                <a:tc>
                  <a:txBody>
                    <a:bodyPr/>
                    <a:lstStyle/>
                    <a:p>
                      <a:pPr marL="171450" indent="-171450">
                        <a:buFont typeface="Wingdings" panose="05000000000000000000" pitchFamily="2" charset="2"/>
                        <a:buChar char="v"/>
                      </a:pPr>
                      <a:r>
                        <a:rPr lang="en-AU" sz="1100" dirty="0" smtClean="0"/>
                        <a:t>Host the Women's World Championship GC</a:t>
                      </a:r>
                    </a:p>
                    <a:p>
                      <a:pPr marL="171450" indent="-171450">
                        <a:buFont typeface="Wingdings" panose="05000000000000000000" pitchFamily="2" charset="2"/>
                        <a:buChar char="v"/>
                      </a:pPr>
                      <a:r>
                        <a:rPr lang="en-AU" sz="1100" dirty="0" smtClean="0"/>
                        <a:t>Seniors Day</a:t>
                      </a:r>
                    </a:p>
                    <a:p>
                      <a:pPr marL="171450" indent="-171450">
                        <a:buFont typeface="Wingdings" panose="05000000000000000000" pitchFamily="2" charset="2"/>
                        <a:buChar char="v"/>
                      </a:pPr>
                      <a:r>
                        <a:rPr lang="en-AU" sz="1100" dirty="0" smtClean="0"/>
                        <a:t>World</a:t>
                      </a:r>
                      <a:r>
                        <a:rPr lang="en-AU" sz="1100" baseline="0" dirty="0" smtClean="0"/>
                        <a:t> Croquet Day</a:t>
                      </a:r>
                    </a:p>
                    <a:p>
                      <a:pPr marL="171450" indent="-171450">
                        <a:buFont typeface="Wingdings" panose="05000000000000000000" pitchFamily="2" charset="2"/>
                        <a:buChar char="v"/>
                      </a:pPr>
                      <a:r>
                        <a:rPr lang="en-AU" sz="1100" baseline="0" dirty="0" smtClean="0"/>
                        <a:t>Xmas Function</a:t>
                      </a:r>
                    </a:p>
                    <a:p>
                      <a:pPr marL="171450" indent="-171450">
                        <a:buFont typeface="Wingdings" panose="05000000000000000000" pitchFamily="2" charset="2"/>
                        <a:buChar char="v"/>
                      </a:pPr>
                      <a:r>
                        <a:rPr lang="en-AU" sz="1100" baseline="0" dirty="0" smtClean="0"/>
                        <a:t>Club Marketing Workshops </a:t>
                      </a:r>
                      <a:endParaRPr lang="en-AU" sz="1100" dirty="0" smtClean="0"/>
                    </a:p>
                  </a:txBody>
                  <a:tcPr/>
                </a:tc>
                <a:tc>
                  <a:txBody>
                    <a:bodyPr/>
                    <a:lstStyle/>
                    <a:p>
                      <a:pPr marL="171450" indent="-171450">
                        <a:buFont typeface="Wingdings" panose="05000000000000000000" pitchFamily="2" charset="2"/>
                        <a:buChar char="v"/>
                      </a:pPr>
                      <a:r>
                        <a:rPr lang="en-AU" sz="1100" dirty="0" smtClean="0"/>
                        <a:t>Live Streaming from</a:t>
                      </a:r>
                      <a:r>
                        <a:rPr lang="en-AU" sz="1100" baseline="0" dirty="0" smtClean="0"/>
                        <a:t> quarter finals.</a:t>
                      </a:r>
                    </a:p>
                    <a:p>
                      <a:pPr marL="171450" indent="-171450">
                        <a:buFont typeface="Wingdings" panose="05000000000000000000" pitchFamily="2" charset="2"/>
                        <a:buChar char="v"/>
                      </a:pPr>
                      <a:r>
                        <a:rPr lang="en-AU" sz="1100" baseline="0" dirty="0" smtClean="0"/>
                        <a:t>Croquet is for everyone. Message via merchandise.</a:t>
                      </a:r>
                    </a:p>
                    <a:p>
                      <a:pPr marL="171450" indent="-171450">
                        <a:buFont typeface="Wingdings" panose="05000000000000000000" pitchFamily="2" charset="2"/>
                        <a:buChar char="v"/>
                      </a:pPr>
                      <a:r>
                        <a:rPr lang="en-AU" sz="1100" baseline="0" dirty="0" smtClean="0"/>
                        <a:t>Update as technology changes.</a:t>
                      </a:r>
                      <a:endParaRPr lang="en-AU" sz="1100" dirty="0"/>
                    </a:p>
                  </a:txBody>
                  <a:tcPr/>
                </a:tc>
                <a:tc>
                  <a:txBody>
                    <a:bodyPr/>
                    <a:lstStyle/>
                    <a:p>
                      <a:r>
                        <a:rPr lang="en-AU" sz="1100" dirty="0" smtClean="0"/>
                        <a:t>Better participation.</a:t>
                      </a:r>
                    </a:p>
                    <a:p>
                      <a:r>
                        <a:rPr lang="en-AU" sz="1100" dirty="0" smtClean="0"/>
                        <a:t>Better external profile.</a:t>
                      </a:r>
                      <a:endParaRPr lang="en-AU" sz="1100" dirty="0"/>
                    </a:p>
                  </a:txBody>
                  <a:tcPr/>
                </a:tc>
                <a:extLst>
                  <a:ext uri="{0D108BD9-81ED-4DB2-BD59-A6C34878D82A}">
                    <a16:rowId xmlns:a16="http://schemas.microsoft.com/office/drawing/2014/main" val="3084407252"/>
                  </a:ext>
                </a:extLst>
              </a:tr>
              <a:tr h="943787">
                <a:tc>
                  <a:txBody>
                    <a:bodyPr/>
                    <a:lstStyle/>
                    <a:p>
                      <a:r>
                        <a:rPr lang="en-AU" sz="1400" b="1" dirty="0" smtClean="0"/>
                        <a:t>Actions 2023</a:t>
                      </a:r>
                      <a:endParaRPr lang="en-AU" sz="1400" b="1" dirty="0"/>
                    </a:p>
                  </a:txBody>
                  <a:tcPr/>
                </a:tc>
                <a:tc>
                  <a:txBody>
                    <a:bodyPr/>
                    <a:lstStyle/>
                    <a:p>
                      <a:pPr marL="171450" indent="-171450">
                        <a:buFont typeface="Wingdings" panose="05000000000000000000" pitchFamily="2" charset="2"/>
                        <a:buChar char="v"/>
                      </a:pPr>
                      <a:r>
                        <a:rPr lang="en-AU" sz="1100" dirty="0" smtClean="0"/>
                        <a:t>Target Croquet is a “real” sport.</a:t>
                      </a:r>
                    </a:p>
                    <a:p>
                      <a:pPr marL="171450" indent="-171450">
                        <a:buFont typeface="Wingdings" panose="05000000000000000000" pitchFamily="2" charset="2"/>
                        <a:buChar char="v"/>
                      </a:pPr>
                      <a:r>
                        <a:rPr lang="en-AU" sz="1100" dirty="0" smtClean="0"/>
                        <a:t>Target Croquet for Health</a:t>
                      </a:r>
                      <a:endParaRPr lang="en-AU" sz="1100" dirty="0"/>
                    </a:p>
                  </a:txBody>
                  <a:tcPr/>
                </a:tc>
                <a:tc>
                  <a:txBody>
                    <a:bodyPr/>
                    <a:lstStyle/>
                    <a:p>
                      <a:pPr marL="171450" indent="-171450">
                        <a:buFont typeface="Wingdings" panose="05000000000000000000" pitchFamily="2" charset="2"/>
                        <a:buChar char="v"/>
                      </a:pPr>
                      <a:r>
                        <a:rPr lang="en-AU" sz="1100" dirty="0" smtClean="0"/>
                        <a:t>Host the GC Interstate </a:t>
                      </a:r>
                    </a:p>
                    <a:p>
                      <a:pPr marL="171450" indent="-171450">
                        <a:buFont typeface="Wingdings" panose="05000000000000000000" pitchFamily="2" charset="2"/>
                        <a:buChar char="v"/>
                      </a:pPr>
                      <a:r>
                        <a:rPr lang="en-AU" sz="1100" dirty="0" smtClean="0"/>
                        <a:t>Seniors Day</a:t>
                      </a:r>
                    </a:p>
                    <a:p>
                      <a:pPr marL="171450" indent="-171450">
                        <a:buFont typeface="Wingdings" panose="05000000000000000000" pitchFamily="2" charset="2"/>
                        <a:buChar char="v"/>
                      </a:pPr>
                      <a:r>
                        <a:rPr lang="en-AU" sz="1100" dirty="0" smtClean="0"/>
                        <a:t>World</a:t>
                      </a:r>
                      <a:r>
                        <a:rPr lang="en-AU" sz="1100" baseline="0" dirty="0" smtClean="0"/>
                        <a:t> Croquet Day</a:t>
                      </a:r>
                    </a:p>
                    <a:p>
                      <a:pPr marL="171450" indent="-171450">
                        <a:buFont typeface="Wingdings" panose="05000000000000000000" pitchFamily="2" charset="2"/>
                        <a:buChar char="v"/>
                      </a:pPr>
                      <a:r>
                        <a:rPr lang="en-AU" sz="1100" baseline="0" dirty="0" smtClean="0"/>
                        <a:t>Club Workshops </a:t>
                      </a:r>
                    </a:p>
                    <a:p>
                      <a:pPr marL="0" indent="0">
                        <a:buFont typeface="Wingdings" panose="05000000000000000000" pitchFamily="2" charset="2"/>
                        <a:buNone/>
                      </a:pPr>
                      <a:endParaRPr lang="en-AU" sz="11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Live</a:t>
                      </a:r>
                      <a:r>
                        <a:rPr lang="en-AU" sz="1100" baseline="0" dirty="0" smtClean="0"/>
                        <a:t> Streaming</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Source a famous older healthy spokes person for croquet</a:t>
                      </a:r>
                      <a:endParaRPr lang="en-AU" sz="1100" dirty="0" smtClean="0"/>
                    </a:p>
                    <a:p>
                      <a:endParaRPr lang="en-AU" sz="1100" dirty="0"/>
                    </a:p>
                  </a:txBody>
                  <a:tcPr/>
                </a:tc>
                <a:tc>
                  <a:txBody>
                    <a:bodyPr/>
                    <a:lstStyle/>
                    <a:p>
                      <a:r>
                        <a:rPr lang="en-AU" sz="1100" dirty="0" smtClean="0"/>
                        <a:t>Recognition as Healthy Sport</a:t>
                      </a:r>
                      <a:endParaRPr lang="en-AU" sz="1100" dirty="0"/>
                    </a:p>
                  </a:txBody>
                  <a:tcPr/>
                </a:tc>
                <a:extLst>
                  <a:ext uri="{0D108BD9-81ED-4DB2-BD59-A6C34878D82A}">
                    <a16:rowId xmlns:a16="http://schemas.microsoft.com/office/drawing/2014/main" val="1073751630"/>
                  </a:ext>
                </a:extLst>
              </a:tr>
            </a:tbl>
          </a:graphicData>
        </a:graphic>
      </p:graphicFrame>
    </p:spTree>
    <p:extLst>
      <p:ext uri="{BB962C8B-B14F-4D97-AF65-F5344CB8AC3E}">
        <p14:creationId xmlns:p14="http://schemas.microsoft.com/office/powerpoint/2010/main" val="127634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050" y="784740"/>
            <a:ext cx="2664361" cy="1903241"/>
          </a:xfrm>
        </p:spPr>
        <p:txBody>
          <a:bodyPr>
            <a:normAutofit/>
          </a:bodyPr>
          <a:lstStyle/>
          <a:p>
            <a:r>
              <a:rPr lang="en-AU" dirty="0" smtClean="0"/>
              <a:t>Volunteers, Referees </a:t>
            </a:r>
            <a:br>
              <a:rPr lang="en-AU" dirty="0" smtClean="0"/>
            </a:br>
            <a:r>
              <a:rPr lang="en-AU" dirty="0" smtClean="0"/>
              <a:t>&amp; Coaches</a:t>
            </a:r>
            <a:endParaRPr lang="en-AU" dirty="0"/>
          </a:p>
        </p:txBody>
      </p:sp>
      <p:sp>
        <p:nvSpPr>
          <p:cNvPr id="4" name="Text Placeholder 3"/>
          <p:cNvSpPr>
            <a:spLocks noGrp="1"/>
          </p:cNvSpPr>
          <p:nvPr>
            <p:ph type="body" sz="half" idx="2"/>
          </p:nvPr>
        </p:nvSpPr>
        <p:spPr>
          <a:xfrm>
            <a:off x="1041186" y="2687981"/>
            <a:ext cx="2246024" cy="3369437"/>
          </a:xfrm>
        </p:spPr>
        <p:txBody>
          <a:bodyPr>
            <a:noAutofit/>
          </a:bodyPr>
          <a:lstStyle/>
          <a:p>
            <a:r>
              <a:rPr lang="en-AU" sz="1200" dirty="0">
                <a:solidFill>
                  <a:srgbClr val="00B0F0"/>
                </a:solidFill>
              </a:rPr>
              <a:t>Croquet </a:t>
            </a:r>
            <a:r>
              <a:rPr lang="en-AU" sz="1200" dirty="0" smtClean="0">
                <a:solidFill>
                  <a:srgbClr val="00B0F0"/>
                </a:solidFill>
              </a:rPr>
              <a:t>NSW relies </a:t>
            </a:r>
            <a:r>
              <a:rPr lang="en-AU" sz="1200" dirty="0">
                <a:solidFill>
                  <a:srgbClr val="00B0F0"/>
                </a:solidFill>
              </a:rPr>
              <a:t>on its volunteers to develop and administer the sport. </a:t>
            </a:r>
          </a:p>
          <a:p>
            <a:r>
              <a:rPr lang="en-AU" sz="1200" dirty="0" smtClean="0">
                <a:solidFill>
                  <a:srgbClr val="00B0F0"/>
                </a:solidFill>
              </a:rPr>
              <a:t>We </a:t>
            </a:r>
            <a:r>
              <a:rPr lang="en-AU" sz="1200" dirty="0">
                <a:solidFill>
                  <a:srgbClr val="00B0F0"/>
                </a:solidFill>
              </a:rPr>
              <a:t>need to provide proper accreditation, training and support for our volunteers. </a:t>
            </a:r>
            <a:r>
              <a:rPr lang="en-AU" sz="1200" dirty="0" smtClean="0">
                <a:solidFill>
                  <a:srgbClr val="00B0F0"/>
                </a:solidFill>
              </a:rPr>
              <a:t> Croquet NSW publicly recognises the time and effort and expertise provided by Volunteers and Officials and appreciates that support.</a:t>
            </a:r>
          </a:p>
          <a:p>
            <a:r>
              <a:rPr lang="en-AU" sz="1200" dirty="0" smtClean="0">
                <a:solidFill>
                  <a:srgbClr val="00B0F0"/>
                </a:solidFill>
              </a:rPr>
              <a:t>Croquet NSW recognises the need for all Clubs to be part of the decision making process. Clubs </a:t>
            </a:r>
            <a:r>
              <a:rPr lang="en-AU" sz="1200" dirty="0">
                <a:solidFill>
                  <a:srgbClr val="00B0F0"/>
                </a:solidFill>
              </a:rPr>
              <a:t>need to work with Croquet </a:t>
            </a:r>
            <a:r>
              <a:rPr lang="en-AU" sz="1200" dirty="0" smtClean="0">
                <a:solidFill>
                  <a:srgbClr val="00B0F0"/>
                </a:solidFill>
              </a:rPr>
              <a:t>NSW </a:t>
            </a:r>
            <a:r>
              <a:rPr lang="en-AU" sz="1200" dirty="0">
                <a:solidFill>
                  <a:srgbClr val="00B0F0"/>
                </a:solidFill>
              </a:rPr>
              <a:t>to implement change and develop the sport. </a:t>
            </a:r>
          </a:p>
        </p:txBody>
      </p:sp>
      <p:sp>
        <p:nvSpPr>
          <p:cNvPr id="7" name="Content Placeholder 6"/>
          <p:cNvSpPr>
            <a:spLocks noGrp="1"/>
          </p:cNvSpPr>
          <p:nvPr>
            <p:ph idx="1"/>
          </p:nvPr>
        </p:nvSpPr>
        <p:spPr>
          <a:xfrm>
            <a:off x="5039132" y="2857032"/>
            <a:ext cx="5446278" cy="2386397"/>
          </a:xfrm>
        </p:spPr>
        <p:txBody>
          <a:bodyPr/>
          <a:lstStyle/>
          <a:p>
            <a:endParaRPr lang="en-AU"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8739" y="6249266"/>
            <a:ext cx="675190" cy="608734"/>
          </a:xfrm>
          <a:prstGeom prst="rect">
            <a:avLst/>
          </a:prstGeom>
        </p:spPr>
      </p:pic>
      <p:graphicFrame>
        <p:nvGraphicFramePr>
          <p:cNvPr id="6" name="Content Placeholder 8"/>
          <p:cNvGraphicFramePr>
            <a:graphicFrameLocks/>
          </p:cNvGraphicFramePr>
          <p:nvPr>
            <p:extLst>
              <p:ext uri="{D42A27DB-BD31-4B8C-83A1-F6EECF244321}">
                <p14:modId xmlns:p14="http://schemas.microsoft.com/office/powerpoint/2010/main" val="320271893"/>
              </p:ext>
            </p:extLst>
          </p:nvPr>
        </p:nvGraphicFramePr>
        <p:xfrm>
          <a:off x="3330346" y="102839"/>
          <a:ext cx="7896606" cy="6460713"/>
        </p:xfrm>
        <a:graphic>
          <a:graphicData uri="http://schemas.openxmlformats.org/drawingml/2006/table">
            <a:tbl>
              <a:tblPr firstRow="1" bandRow="1">
                <a:tableStyleId>{5C22544A-7EE6-4342-B048-85BDC9FD1C3A}</a:tableStyleId>
              </a:tblPr>
              <a:tblGrid>
                <a:gridCol w="1326802">
                  <a:extLst>
                    <a:ext uri="{9D8B030D-6E8A-4147-A177-3AD203B41FA5}">
                      <a16:colId xmlns:a16="http://schemas.microsoft.com/office/drawing/2014/main" val="2569188629"/>
                    </a:ext>
                  </a:extLst>
                </a:gridCol>
                <a:gridCol w="1962634">
                  <a:extLst>
                    <a:ext uri="{9D8B030D-6E8A-4147-A177-3AD203B41FA5}">
                      <a16:colId xmlns:a16="http://schemas.microsoft.com/office/drawing/2014/main" val="2676082552"/>
                    </a:ext>
                  </a:extLst>
                </a:gridCol>
                <a:gridCol w="1910862">
                  <a:extLst>
                    <a:ext uri="{9D8B030D-6E8A-4147-A177-3AD203B41FA5}">
                      <a16:colId xmlns:a16="http://schemas.microsoft.com/office/drawing/2014/main" val="807393799"/>
                    </a:ext>
                  </a:extLst>
                </a:gridCol>
                <a:gridCol w="2696308">
                  <a:extLst>
                    <a:ext uri="{9D8B030D-6E8A-4147-A177-3AD203B41FA5}">
                      <a16:colId xmlns:a16="http://schemas.microsoft.com/office/drawing/2014/main" val="1663469185"/>
                    </a:ext>
                  </a:extLst>
                </a:gridCol>
              </a:tblGrid>
              <a:tr h="405634">
                <a:tc>
                  <a:txBody>
                    <a:bodyPr/>
                    <a:lstStyle/>
                    <a:p>
                      <a:pPr algn="ctr"/>
                      <a:r>
                        <a:rPr lang="en-AU" sz="1400" dirty="0" smtClean="0"/>
                        <a:t>KEY</a:t>
                      </a:r>
                      <a:r>
                        <a:rPr lang="en-AU" sz="1400" baseline="0" dirty="0" smtClean="0"/>
                        <a:t>  </a:t>
                      </a:r>
                      <a:r>
                        <a:rPr lang="en-AU" sz="1400" dirty="0" smtClean="0"/>
                        <a:t>AREAS</a:t>
                      </a:r>
                      <a:endParaRPr lang="en-AU" sz="1400" dirty="0"/>
                    </a:p>
                  </a:txBody>
                  <a:tcPr/>
                </a:tc>
                <a:tc>
                  <a:txBody>
                    <a:bodyPr/>
                    <a:lstStyle/>
                    <a:p>
                      <a:pPr algn="ctr"/>
                      <a:r>
                        <a:rPr lang="en-AU" sz="1400" dirty="0" smtClean="0"/>
                        <a:t>Volunteers</a:t>
                      </a:r>
                    </a:p>
                  </a:txBody>
                  <a:tcPr/>
                </a:tc>
                <a:tc>
                  <a:txBody>
                    <a:bodyPr/>
                    <a:lstStyle/>
                    <a:p>
                      <a:pPr algn="ctr"/>
                      <a:r>
                        <a:rPr lang="en-AU" sz="1400" dirty="0" smtClean="0"/>
                        <a:t>Referees</a:t>
                      </a:r>
                    </a:p>
                  </a:txBody>
                  <a:tcPr/>
                </a:tc>
                <a:tc>
                  <a:txBody>
                    <a:bodyPr/>
                    <a:lstStyle/>
                    <a:p>
                      <a:pPr algn="ctr"/>
                      <a:r>
                        <a:rPr lang="en-AU" sz="1400" dirty="0" smtClean="0"/>
                        <a:t>Coaching</a:t>
                      </a:r>
                    </a:p>
                  </a:txBody>
                  <a:tcPr/>
                </a:tc>
                <a:extLst>
                  <a:ext uri="{0D108BD9-81ED-4DB2-BD59-A6C34878D82A}">
                    <a16:rowId xmlns:a16="http://schemas.microsoft.com/office/drawing/2014/main" val="486010396"/>
                  </a:ext>
                </a:extLst>
              </a:tr>
              <a:tr h="2954049">
                <a:tc>
                  <a:txBody>
                    <a:bodyPr/>
                    <a:lstStyle/>
                    <a:p>
                      <a:r>
                        <a:rPr lang="en-AU" sz="1400" b="1" dirty="0" smtClean="0"/>
                        <a:t>Actions 2020</a:t>
                      </a:r>
                      <a:endParaRPr lang="en-AU" sz="14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All Volunteers</a:t>
                      </a:r>
                      <a:r>
                        <a:rPr lang="en-AU" sz="1100" baseline="0" dirty="0" smtClean="0"/>
                        <a:t> to complete “Play by Rules” on line Course.</a:t>
                      </a:r>
                      <a:endParaRPr lang="en-AU" sz="1100" dirty="0" smtClean="0"/>
                    </a:p>
                    <a:p>
                      <a:pPr marL="171450" indent="-171450">
                        <a:buFont typeface="Wingdings" panose="05000000000000000000" pitchFamily="2" charset="2"/>
                        <a:buChar char="v"/>
                      </a:pPr>
                      <a:r>
                        <a:rPr lang="en-AU" sz="1100" b="0" i="0" u="none" strike="noStrike" kern="1200" baseline="0" dirty="0" smtClean="0">
                          <a:solidFill>
                            <a:schemeClr val="dk1"/>
                          </a:solidFill>
                          <a:latin typeface="+mn-lt"/>
                          <a:ea typeface="+mn-ea"/>
                          <a:cs typeface="+mn-cs"/>
                        </a:rPr>
                        <a:t>Recognise and value all Volunteers with annual awards.</a:t>
                      </a:r>
                    </a:p>
                    <a:p>
                      <a:pPr marL="171450" indent="-171450">
                        <a:buFont typeface="Wingdings" panose="05000000000000000000" pitchFamily="2" charset="2"/>
                        <a:buChar char="v"/>
                      </a:pPr>
                      <a:r>
                        <a:rPr lang="en-AU" sz="1100" b="0" i="0" u="none" strike="noStrike" kern="1200" baseline="0" dirty="0" smtClean="0">
                          <a:solidFill>
                            <a:schemeClr val="dk1"/>
                          </a:solidFill>
                          <a:latin typeface="+mn-lt"/>
                          <a:ea typeface="+mn-ea"/>
                          <a:cs typeface="+mn-cs"/>
                        </a:rPr>
                        <a:t>Ensure that the Board direction is clear to volunteers and clubs.</a:t>
                      </a:r>
                    </a:p>
                    <a:p>
                      <a:pPr marL="171450" indent="-171450">
                        <a:buFont typeface="Wingdings" panose="05000000000000000000" pitchFamily="2" charset="2"/>
                        <a:buChar char="v"/>
                      </a:pPr>
                      <a:r>
                        <a:rPr lang="en-AU" sz="1100" b="0" i="0" u="none" strike="noStrike" kern="1200" baseline="0" dirty="0" smtClean="0">
                          <a:solidFill>
                            <a:schemeClr val="dk1"/>
                          </a:solidFill>
                          <a:latin typeface="+mn-lt"/>
                          <a:ea typeface="+mn-ea"/>
                          <a:cs typeface="+mn-cs"/>
                        </a:rPr>
                        <a:t>Encourage and educate volunteers  to actively support change and welcome feedback.</a:t>
                      </a:r>
                    </a:p>
                    <a:p>
                      <a:pPr marL="171450" indent="-171450">
                        <a:buFont typeface="Wingdings" panose="05000000000000000000" pitchFamily="2" charset="2"/>
                        <a:buChar char="v"/>
                      </a:pPr>
                      <a:r>
                        <a:rPr lang="en-AU" sz="1100" b="0" i="0" u="none" strike="noStrike" kern="1200" baseline="0" dirty="0" smtClean="0">
                          <a:solidFill>
                            <a:schemeClr val="dk1"/>
                          </a:solidFill>
                          <a:latin typeface="+mn-lt"/>
                          <a:ea typeface="+mn-ea"/>
                          <a:cs typeface="+mn-cs"/>
                        </a:rPr>
                        <a:t>Promote a positive image and generosity of spirit within clubs. </a:t>
                      </a:r>
                    </a:p>
                    <a:p>
                      <a:pPr marL="171450" indent="-171450">
                        <a:buFont typeface="Wingdings" panose="05000000000000000000" pitchFamily="2" charset="2"/>
                        <a:buChar char="v"/>
                      </a:pPr>
                      <a:r>
                        <a:rPr lang="en-AU" sz="1100" b="0" i="0" u="none" strike="noStrike" kern="1200" baseline="0" dirty="0" smtClean="0">
                          <a:solidFill>
                            <a:schemeClr val="dk1"/>
                          </a:solidFill>
                          <a:latin typeface="+mn-lt"/>
                          <a:ea typeface="+mn-ea"/>
                          <a:cs typeface="+mn-cs"/>
                        </a:rPr>
                        <a:t>Celebrate Volunteers Day every Year in every Club.</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All referees</a:t>
                      </a:r>
                      <a:r>
                        <a:rPr lang="en-AU" sz="1100" baseline="0" dirty="0" smtClean="0"/>
                        <a:t> to complete “Play by Rules” on line Course.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Ensure Referees are supported in maintaining their qualifications.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Identify 8 new referees in each of AC, GC, Gateball and Ricochet.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Referee preparation for 2021 Interstate.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Help selectors identify new and upcoming talent.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Recruit 3 new examining referees. AC and GC.</a:t>
                      </a:r>
                      <a:endParaRPr lang="en-AU" sz="1100" dirty="0" smtClean="0"/>
                    </a:p>
                    <a:p>
                      <a:endParaRPr lang="en-AU" sz="1200" dirty="0"/>
                    </a:p>
                  </a:txBody>
                  <a:tcPr/>
                </a:tc>
                <a:tc>
                  <a:txBody>
                    <a:bodyPr/>
                    <a:lstStyle/>
                    <a:p>
                      <a:pPr marL="171450" indent="-171450">
                        <a:buFont typeface="Wingdings" panose="05000000000000000000" pitchFamily="2" charset="2"/>
                        <a:buChar char="v"/>
                      </a:pPr>
                      <a:r>
                        <a:rPr lang="en-AU" sz="1100" dirty="0" smtClean="0"/>
                        <a:t>All Coaches</a:t>
                      </a:r>
                      <a:r>
                        <a:rPr lang="en-AU" sz="1100" baseline="0" dirty="0" smtClean="0"/>
                        <a:t> to complete “Play by Rules” on line Course. 30/6/2020.</a:t>
                      </a:r>
                    </a:p>
                    <a:p>
                      <a:pPr marL="171450" indent="-171450">
                        <a:buFont typeface="Wingdings" panose="05000000000000000000" pitchFamily="2" charset="2"/>
                        <a:buChar char="v"/>
                      </a:pPr>
                      <a:r>
                        <a:rPr lang="en-AU" sz="1100" baseline="0" dirty="0" smtClean="0"/>
                        <a:t>Coaches to obtain their WWCC.</a:t>
                      </a:r>
                    </a:p>
                    <a:p>
                      <a:pPr marL="171450" indent="-171450">
                        <a:buFont typeface="Wingdings" panose="05000000000000000000" pitchFamily="2" charset="2"/>
                        <a:buChar char="v"/>
                      </a:pPr>
                      <a:r>
                        <a:rPr lang="en-AU" sz="1100" baseline="0" dirty="0" smtClean="0"/>
                        <a:t>Develop Risk Management Checklist for Coaching Courses.</a:t>
                      </a:r>
                    </a:p>
                    <a:p>
                      <a:pPr marL="171450" indent="-171450">
                        <a:buFont typeface="Wingdings" panose="05000000000000000000" pitchFamily="2" charset="2"/>
                        <a:buChar char="v"/>
                      </a:pPr>
                      <a:r>
                        <a:rPr lang="en-AU" sz="1100" baseline="0" dirty="0" smtClean="0"/>
                        <a:t>Adaptation and state-wide delivery of PPEP Course by Coaches.</a:t>
                      </a:r>
                    </a:p>
                    <a:p>
                      <a:pPr marL="171450" indent="-171450">
                        <a:buFont typeface="Wingdings" panose="05000000000000000000" pitchFamily="2" charset="2"/>
                        <a:buChar char="v"/>
                      </a:pPr>
                      <a:r>
                        <a:rPr lang="en-AU" sz="1100" baseline="0" dirty="0" smtClean="0"/>
                        <a:t>2x Coach the Coach Courses in each Croquet Academy Club.</a:t>
                      </a:r>
                    </a:p>
                    <a:p>
                      <a:pPr marL="171450" indent="-171450">
                        <a:buFont typeface="Wingdings" panose="05000000000000000000" pitchFamily="2" charset="2"/>
                        <a:buChar char="v"/>
                      </a:pPr>
                      <a:r>
                        <a:rPr lang="en-AU" sz="1100" baseline="0" dirty="0" smtClean="0"/>
                        <a:t>Develop a fixture on top of hoops to identify its number. [ training tool]</a:t>
                      </a:r>
                    </a:p>
                    <a:p>
                      <a:pPr marL="171450" indent="-171450">
                        <a:buFont typeface="Wingdings" panose="05000000000000000000" pitchFamily="2" charset="2"/>
                        <a:buChar char="v"/>
                      </a:pPr>
                      <a:r>
                        <a:rPr lang="en-AU" sz="1100" baseline="0" dirty="0" smtClean="0"/>
                        <a:t>Develop a 45min schools coaching tool, primary and secondary.</a:t>
                      </a:r>
                    </a:p>
                    <a:p>
                      <a:pPr marL="171450" indent="-171450">
                        <a:buFont typeface="Wingdings" panose="05000000000000000000" pitchFamily="2" charset="2"/>
                        <a:buChar char="v"/>
                      </a:pPr>
                      <a:r>
                        <a:rPr lang="en-AU" sz="1100" baseline="0" dirty="0" smtClean="0"/>
                        <a:t>Coaching videos uploaded to YouTube.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Help selectors identify new and upcoming talent.</a:t>
                      </a:r>
                    </a:p>
                    <a:p>
                      <a:pPr marL="171450" indent="-171450">
                        <a:buFont typeface="Wingdings" panose="05000000000000000000" pitchFamily="2" charset="2"/>
                        <a:buChar char="v"/>
                      </a:pPr>
                      <a:endParaRPr lang="en-AU" sz="1100" dirty="0"/>
                    </a:p>
                  </a:txBody>
                  <a:tcPr/>
                </a:tc>
                <a:extLst>
                  <a:ext uri="{0D108BD9-81ED-4DB2-BD59-A6C34878D82A}">
                    <a16:rowId xmlns:a16="http://schemas.microsoft.com/office/drawing/2014/main" val="1054853853"/>
                  </a:ext>
                </a:extLst>
              </a:tr>
              <a:tr h="1329705">
                <a:tc>
                  <a:txBody>
                    <a:bodyPr/>
                    <a:lstStyle/>
                    <a:p>
                      <a:r>
                        <a:rPr lang="en-AU" sz="1400" b="1" dirty="0" smtClean="0"/>
                        <a:t>Actions 2021</a:t>
                      </a:r>
                      <a:endParaRPr lang="en-AU" sz="1400" b="1" dirty="0"/>
                    </a:p>
                  </a:txBody>
                  <a:tcPr/>
                </a:tc>
                <a:tc>
                  <a:txBody>
                    <a:bodyPr/>
                    <a:lstStyle/>
                    <a:p>
                      <a:pPr marL="171450" indent="-171450">
                        <a:buFont typeface="Wingdings" panose="05000000000000000000" pitchFamily="2" charset="2"/>
                        <a:buChar char="v"/>
                      </a:pPr>
                      <a:r>
                        <a:rPr lang="en-AU" sz="1100" b="0" i="0" u="none" strike="noStrike" kern="1200" baseline="0" dirty="0" smtClean="0">
                          <a:solidFill>
                            <a:schemeClr val="dk1"/>
                          </a:solidFill>
                          <a:latin typeface="+mn-lt"/>
                          <a:ea typeface="+mn-ea"/>
                          <a:cs typeface="+mn-cs"/>
                        </a:rPr>
                        <a:t>Encourage clubs to contribute and take ownership of CNSW.</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0" i="0" u="none" strike="noStrike" kern="1200" baseline="0" dirty="0" smtClean="0">
                          <a:solidFill>
                            <a:schemeClr val="dk1"/>
                          </a:solidFill>
                          <a:latin typeface="+mn-lt"/>
                          <a:ea typeface="+mn-ea"/>
                          <a:cs typeface="+mn-cs"/>
                        </a:rPr>
                        <a:t>Submit 2 nominees for NSW and Australian Volunteers and Australian Honours List.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Identify 12 new referees in each of AC, GC, Gateball and Ricochet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0" i="0" u="none" strike="noStrike" kern="1200" baseline="0" dirty="0" smtClean="0">
                          <a:solidFill>
                            <a:schemeClr val="dk1"/>
                          </a:solidFill>
                          <a:latin typeface="+mn-lt"/>
                          <a:ea typeface="+mn-ea"/>
                          <a:cs typeface="+mn-cs"/>
                        </a:rPr>
                        <a:t>Provide appropriately qualified referees and Head Referee for the 2021 AC Interstate</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dirty="0" smtClean="0"/>
                        <a:t>Develop</a:t>
                      </a:r>
                      <a:r>
                        <a:rPr lang="en-AU" sz="1100" baseline="0" dirty="0" smtClean="0"/>
                        <a:t> and Implement a course that encourages AC players to play GC, and GC to play AC.</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Develop 8 Level 1 Coaches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Develop 4 Level 2 Coaches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AU" sz="1100" baseline="0" dirty="0" smtClean="0"/>
                        <a:t>Develop 1 Level 3 Coach</a:t>
                      </a:r>
                      <a:endParaRPr lang="en-AU" sz="1100" dirty="0" smtClean="0"/>
                    </a:p>
                  </a:txBody>
                  <a:tcPr/>
                </a:tc>
                <a:extLst>
                  <a:ext uri="{0D108BD9-81ED-4DB2-BD59-A6C34878D82A}">
                    <a16:rowId xmlns:a16="http://schemas.microsoft.com/office/drawing/2014/main" val="3274962312"/>
                  </a:ext>
                </a:extLst>
              </a:tr>
              <a:tr h="808207">
                <a:tc>
                  <a:txBody>
                    <a:bodyPr/>
                    <a:lstStyle/>
                    <a:p>
                      <a:r>
                        <a:rPr lang="en-AU" sz="1400" b="1" dirty="0" smtClean="0"/>
                        <a:t>Actions</a:t>
                      </a:r>
                      <a:r>
                        <a:rPr lang="en-AU" sz="1400" b="1" baseline="0" dirty="0" smtClean="0"/>
                        <a:t> 2022</a:t>
                      </a:r>
                      <a:endParaRPr lang="en-AU" sz="1400" b="1" dirty="0"/>
                    </a:p>
                  </a:txBody>
                  <a:tcPr/>
                </a:tc>
                <a:tc>
                  <a:txBody>
                    <a:bodyPr/>
                    <a:lstStyle/>
                    <a:p>
                      <a:pPr marL="171450" indent="-171450">
                        <a:buFont typeface="Wingdings" panose="05000000000000000000" pitchFamily="2" charset="2"/>
                        <a:buChar char="v"/>
                      </a:pPr>
                      <a:r>
                        <a:rPr lang="en-AU" sz="1100" baseline="0" dirty="0" smtClean="0"/>
                        <a:t>Subsidise a First Aid accreditation for Volunteers include defibrillator.</a:t>
                      </a:r>
                      <a:endParaRPr lang="en-AU" sz="1100" dirty="0"/>
                    </a:p>
                  </a:txBody>
                  <a:tcPr/>
                </a:tc>
                <a:tc>
                  <a:txBody>
                    <a:bodyPr/>
                    <a:lstStyle/>
                    <a:p>
                      <a:pPr marL="171450" indent="-171450">
                        <a:buFont typeface="Wingdings" panose="05000000000000000000" pitchFamily="2" charset="2"/>
                        <a:buChar char="v"/>
                      </a:pPr>
                      <a:r>
                        <a:rPr lang="en-AU" sz="1100" dirty="0" smtClean="0"/>
                        <a:t>Promote </a:t>
                      </a:r>
                      <a:r>
                        <a:rPr lang="en-AU" sz="1100" baseline="0" dirty="0" smtClean="0"/>
                        <a:t>3 referees to the ACA as International Referees</a:t>
                      </a:r>
                      <a:endParaRPr lang="en-AU" sz="1100" dirty="0"/>
                    </a:p>
                  </a:txBody>
                  <a:tcPr/>
                </a:tc>
                <a:tc>
                  <a:txBody>
                    <a:bodyPr/>
                    <a:lstStyle/>
                    <a:p>
                      <a:pPr marL="171450" indent="-171450">
                        <a:buFont typeface="Wingdings" panose="05000000000000000000" pitchFamily="2" charset="2"/>
                        <a:buChar char="v"/>
                      </a:pPr>
                      <a:r>
                        <a:rPr lang="en-AU" sz="1100" dirty="0" smtClean="0"/>
                        <a:t>Progress</a:t>
                      </a:r>
                      <a:r>
                        <a:rPr lang="en-AU" sz="1100" baseline="0" dirty="0" smtClean="0"/>
                        <a:t> previous years accredited Coaches to the next level and recruit  8 more Level 1 Coaches, AC, GC and Gateball.</a:t>
                      </a:r>
                      <a:endParaRPr lang="en-AU" sz="1100" dirty="0"/>
                    </a:p>
                  </a:txBody>
                  <a:tcPr/>
                </a:tc>
                <a:extLst>
                  <a:ext uri="{0D108BD9-81ED-4DB2-BD59-A6C34878D82A}">
                    <a16:rowId xmlns:a16="http://schemas.microsoft.com/office/drawing/2014/main" val="3084407252"/>
                  </a:ext>
                </a:extLst>
              </a:tr>
              <a:tr h="808207">
                <a:tc>
                  <a:txBody>
                    <a:bodyPr/>
                    <a:lstStyle/>
                    <a:p>
                      <a:r>
                        <a:rPr lang="en-AU" sz="1400" b="1" dirty="0" smtClean="0"/>
                        <a:t>Actions 2023</a:t>
                      </a:r>
                      <a:endParaRPr lang="en-AU" sz="1400" b="1" dirty="0"/>
                    </a:p>
                  </a:txBody>
                  <a:tcPr/>
                </a:tc>
                <a:tc>
                  <a:txBody>
                    <a:bodyPr/>
                    <a:lstStyle/>
                    <a:p>
                      <a:pPr marL="171450" indent="-171450">
                        <a:buFont typeface="Wingdings" panose="05000000000000000000" pitchFamily="2" charset="2"/>
                        <a:buChar char="v"/>
                      </a:pPr>
                      <a:r>
                        <a:rPr lang="en-AU" sz="1100" dirty="0" smtClean="0"/>
                        <a:t>Review</a:t>
                      </a:r>
                      <a:r>
                        <a:rPr lang="en-AU" sz="1100" baseline="0" dirty="0" smtClean="0"/>
                        <a:t> and update volunteer support and training across the sport</a:t>
                      </a:r>
                      <a:endParaRPr lang="en-AU" sz="1100" dirty="0"/>
                    </a:p>
                  </a:txBody>
                  <a:tcPr/>
                </a:tc>
                <a:tc>
                  <a:txBody>
                    <a:bodyPr/>
                    <a:lstStyle/>
                    <a:p>
                      <a:pPr marL="171450" indent="-171450">
                        <a:buFont typeface="Wingdings" panose="05000000000000000000" pitchFamily="2" charset="2"/>
                        <a:buChar char="v"/>
                      </a:pPr>
                      <a:r>
                        <a:rPr lang="en-AU" sz="1200" dirty="0" smtClean="0"/>
                        <a:t>Instigate</a:t>
                      </a:r>
                      <a:r>
                        <a:rPr lang="en-AU" sz="1200" baseline="0" dirty="0" smtClean="0"/>
                        <a:t> biannual referees workshops  in all codes.</a:t>
                      </a:r>
                      <a:endParaRPr lang="en-AU" sz="1200" dirty="0"/>
                    </a:p>
                  </a:txBody>
                  <a:tcPr/>
                </a:tc>
                <a:tc>
                  <a:txBody>
                    <a:bodyPr/>
                    <a:lstStyle/>
                    <a:p>
                      <a:pPr marL="171450" indent="-171450">
                        <a:buFont typeface="Wingdings" panose="05000000000000000000" pitchFamily="2" charset="2"/>
                        <a:buChar char="v"/>
                      </a:pPr>
                      <a:r>
                        <a:rPr lang="en-AU" sz="1100" dirty="0" smtClean="0"/>
                        <a:t>Recruit 3 coaches</a:t>
                      </a:r>
                      <a:r>
                        <a:rPr lang="en-AU" sz="1100" baseline="0" dirty="0" smtClean="0"/>
                        <a:t> under 35 years old.</a:t>
                      </a:r>
                      <a:endParaRPr lang="en-AU" sz="1100" dirty="0"/>
                    </a:p>
                  </a:txBody>
                  <a:tcPr/>
                </a:tc>
                <a:extLst>
                  <a:ext uri="{0D108BD9-81ED-4DB2-BD59-A6C34878D82A}">
                    <a16:rowId xmlns:a16="http://schemas.microsoft.com/office/drawing/2014/main" val="1073751630"/>
                  </a:ext>
                </a:extLst>
              </a:tr>
            </a:tbl>
          </a:graphicData>
        </a:graphic>
      </p:graphicFrame>
    </p:spTree>
    <p:extLst>
      <p:ext uri="{BB962C8B-B14F-4D97-AF65-F5344CB8AC3E}">
        <p14:creationId xmlns:p14="http://schemas.microsoft.com/office/powerpoint/2010/main" val="677625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563</TotalTime>
  <Words>2507</Words>
  <Application>Microsoft Office PowerPoint</Application>
  <PresentationFormat>Widescreen</PresentationFormat>
  <Paragraphs>363</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MS Shell Dlg 2</vt:lpstr>
      <vt:lpstr>Wingdings</vt:lpstr>
      <vt:lpstr>Wingdings 3</vt:lpstr>
      <vt:lpstr>Madison</vt:lpstr>
      <vt:lpstr>STRATEGIC PLAN 2020-2023</vt:lpstr>
      <vt:lpstr>PowerPoint Presentation</vt:lpstr>
      <vt:lpstr>PowerPoint Presentation</vt:lpstr>
      <vt:lpstr>OUR CORE VALUES What is Important to CNSW ?</vt:lpstr>
      <vt:lpstr>WHO ARE OUR STAKEHOLDERS?</vt:lpstr>
      <vt:lpstr>OUR 5 PILLARS</vt:lpstr>
      <vt:lpstr>Governance &amp; Finance</vt:lpstr>
      <vt:lpstr>Marketing  &amp; External Communication</vt:lpstr>
      <vt:lpstr>Volunteers, Referees  &amp; Coaches</vt:lpstr>
      <vt:lpstr>Internal Communication &amp; Club Support</vt:lpstr>
      <vt:lpstr>Coaching,  Player Development &amp; Competition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 2020-2024</dc:title>
  <dc:creator>Rosie News</dc:creator>
  <cp:lastModifiedBy>Rosie News</cp:lastModifiedBy>
  <cp:revision>63</cp:revision>
  <dcterms:created xsi:type="dcterms:W3CDTF">2019-11-03T01:32:41Z</dcterms:created>
  <dcterms:modified xsi:type="dcterms:W3CDTF">2020-03-30T10:52:30Z</dcterms:modified>
</cp:coreProperties>
</file>